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321" r:id="rId3"/>
    <p:sldId id="318" r:id="rId4"/>
    <p:sldId id="315" r:id="rId5"/>
    <p:sldId id="324" r:id="rId6"/>
    <p:sldId id="311" r:id="rId7"/>
    <p:sldId id="323" r:id="rId8"/>
    <p:sldId id="313" r:id="rId9"/>
    <p:sldId id="322" r:id="rId10"/>
    <p:sldId id="282" r:id="rId1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ane Navazi" initials="SN" lastIdx="1" clrIdx="0">
    <p:extLst>
      <p:ext uri="{19B8F6BF-5375-455C-9EA6-DF929625EA0E}">
        <p15:presenceInfo xmlns:p15="http://schemas.microsoft.com/office/powerpoint/2012/main" userId="S-1-5-21-3919227637-3074819818-179025096-249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FF"/>
    <a:srgbClr val="735A92"/>
    <a:srgbClr val="757575"/>
    <a:srgbClr val="D0E3EA"/>
    <a:srgbClr val="FFD833"/>
    <a:srgbClr val="FFE471"/>
    <a:srgbClr val="008FFF"/>
    <a:srgbClr val="009CFF"/>
    <a:srgbClr val="CC00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3" autoAdjust="0"/>
    <p:restoredTop sz="94291" autoAdjust="0"/>
  </p:normalViewPr>
  <p:slideViewPr>
    <p:cSldViewPr>
      <p:cViewPr>
        <p:scale>
          <a:sx n="70" d="100"/>
          <a:sy n="70" d="100"/>
        </p:scale>
        <p:origin x="612" y="4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hyperlink" Target="https://med.bimehasia.ir/darmanafzar.customer/"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https://www.bimehasia.com/%D9%85%D8%B1%D8%A7%DA%A9%D8%B2-%D8%A7%D8%B1%D8%A7%DB%8C%D9%87-%D8%AE%D8%AF%D9%85%D8%A7%D8%AA/%D9%85%D8%B1%D8%A7%D8%AC%D8%B9-%D8%AF%D8%B1%D9%85%D8%A7%D9%86%DB%8C-%D8%B7%D8%B1%D9%81-%D9%82%D8%B1%D8%A7%D8%B1%D8%AF%D8%A7%D8%AF"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med.bimehasia.ir/darmanafzar.customer/"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bimehasia.com/%D9%85%D8%B1%D8%A7%DA%A9%D8%B2-%D8%A7%D8%B1%D8%A7%DB%8C%D9%87-%D8%AE%D8%AF%D9%85%D8%A7%D8%AA/%D9%85%D8%B1%D8%A7%D8%AC%D8%B9-%D8%AF%D8%B1%D9%85%D8%A7%D9%86%DB%8C-%D8%B7%D8%B1%D9%81-%D9%82%D8%B1%D8%A7%D8%B1%D8%AF%D8%A7%D8%A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191128-EC83-4AE0-A15C-38A3D9ADA351}"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97CBB163-645E-4A02-A327-3F4E880600BF}">
      <dgm:prSet custT="1"/>
      <dgm:spPr>
        <a:ln>
          <a:solidFill>
            <a:srgbClr val="735A92"/>
          </a:solidFill>
        </a:ln>
      </dgm:spPr>
      <dgm:t>
        <a:bodyPr/>
        <a:lstStyle/>
        <a:p>
          <a:pPr algn="ctr" rtl="1">
            <a:lnSpc>
              <a:spcPct val="100000"/>
            </a:lnSpc>
            <a:buNone/>
          </a:pPr>
          <a:r>
            <a:rPr lang="fa-IR" sz="1000" b="0" dirty="0">
              <a:solidFill>
                <a:srgbClr val="00B4FF"/>
              </a:solidFill>
              <a:latin typeface="IRANSansX Light" pitchFamily="2" charset="-78"/>
              <a:cs typeface="IRANSansX Light" pitchFamily="2" charset="-78"/>
            </a:rPr>
            <a:t>روند دریافت خسارت الکترونیکی</a:t>
          </a:r>
          <a:endParaRPr lang="en-US" sz="1000" b="0" dirty="0">
            <a:solidFill>
              <a:srgbClr val="00B4FF"/>
            </a:solidFill>
            <a:latin typeface="IRANSansX Light" pitchFamily="2" charset="-78"/>
            <a:cs typeface="IRANSansX Light" pitchFamily="2" charset="-78"/>
          </a:endParaRPr>
        </a:p>
      </dgm:t>
    </dgm:pt>
    <dgm:pt modelId="{5C545EDA-47EB-4517-BCAB-0E051CAC684C}" type="parTrans" cxnId="{7C765C46-E8DF-42C5-B9D1-107F456CE113}">
      <dgm:prSet/>
      <dgm:spPr/>
      <dgm:t>
        <a:bodyPr/>
        <a:lstStyle/>
        <a:p>
          <a:endParaRPr lang="en-US"/>
        </a:p>
      </dgm:t>
    </dgm:pt>
    <dgm:pt modelId="{C2502755-4018-47C4-B21A-2765A437393F}" type="sibTrans" cxnId="{7C765C46-E8DF-42C5-B9D1-107F456CE113}">
      <dgm:prSet/>
      <dgm:spPr/>
      <dgm:t>
        <a:bodyPr/>
        <a:lstStyle/>
        <a:p>
          <a:endParaRPr lang="en-US"/>
        </a:p>
      </dgm:t>
    </dgm:pt>
    <dgm:pt modelId="{21D32469-2BC5-4769-939B-6DA08DC8FEDC}">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از طریق پنل </a:t>
          </a:r>
          <a:r>
            <a:rPr lang="fa-IR" sz="1000" dirty="0">
              <a:solidFill>
                <a:srgbClr val="757575"/>
              </a:solidFill>
              <a:latin typeface="IRANSansX Light" pitchFamily="2" charset="-78"/>
              <a:cs typeface="IRANSansX Light" pitchFamily="2" charset="-78"/>
            </a:rPr>
            <a:t>بیمه ات </a:t>
          </a:r>
          <a:r>
            <a:rPr lang="ar-SA" sz="1000" dirty="0">
              <a:solidFill>
                <a:srgbClr val="757575"/>
              </a:solidFill>
              <a:latin typeface="IRANSansX Light" pitchFamily="2" charset="-78"/>
              <a:cs typeface="IRANSansX Light" pitchFamily="2" charset="-78"/>
            </a:rPr>
            <a:t>ارسال کن.</a:t>
          </a:r>
          <a:endParaRPr lang="en-US" sz="1000" dirty="0">
            <a:solidFill>
              <a:srgbClr val="757575"/>
            </a:solidFill>
            <a:latin typeface="IRANSansX Light" pitchFamily="2" charset="-78"/>
            <a:cs typeface="IRANSansX Light" pitchFamily="2" charset="-78"/>
          </a:endParaRPr>
        </a:p>
      </dgm:t>
    </dgm:pt>
    <dgm:pt modelId="{60A2450F-3C3A-4541-BFFE-1C631567774A}" type="parTrans" cxnId="{21A09C79-9D18-4D08-AAA4-BE30AF809012}">
      <dgm:prSet/>
      <dgm:spPr/>
      <dgm:t>
        <a:bodyPr/>
        <a:lstStyle/>
        <a:p>
          <a:endParaRPr lang="en-US"/>
        </a:p>
      </dgm:t>
    </dgm:pt>
    <dgm:pt modelId="{20D57D36-035C-419F-A19C-2F9522BFCE09}" type="sibTrans" cxnId="{21A09C79-9D18-4D08-AAA4-BE30AF809012}">
      <dgm:prSet/>
      <dgm:spPr/>
      <dgm:t>
        <a:bodyPr/>
        <a:lstStyle/>
        <a:p>
          <a:endParaRPr lang="en-US"/>
        </a:p>
      </dgm:t>
    </dgm:pt>
    <dgm:pt modelId="{5531DAD5-C809-49F9-88F5-0BAA60CAC2C8}">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تیم ما بررسی می‌کنه و اگر نقصی باشه</a:t>
          </a:r>
          <a:r>
            <a:rPr lang="fa-IR" sz="1000" dirty="0">
              <a:solidFill>
                <a:srgbClr val="757575"/>
              </a:solidFill>
              <a:latin typeface="IRANSansX Light" pitchFamily="2" charset="-78"/>
              <a:cs typeface="IRANSansX Light" pitchFamily="2" charset="-78"/>
            </a:rPr>
            <a:t> داخل همون پنل</a:t>
          </a:r>
          <a:r>
            <a:rPr lang="ar-SA" sz="1000" dirty="0">
              <a:solidFill>
                <a:srgbClr val="757575"/>
              </a:solidFill>
              <a:latin typeface="IRANSansX Light" pitchFamily="2" charset="-78"/>
              <a:cs typeface="IRANSansX Light" pitchFamily="2" charset="-78"/>
            </a:rPr>
            <a:t> اطلاع می‌دیم.</a:t>
          </a:r>
          <a:endParaRPr lang="en-US" sz="1000" dirty="0">
            <a:solidFill>
              <a:srgbClr val="757575"/>
            </a:solidFill>
            <a:latin typeface="IRANSansX Light" pitchFamily="2" charset="-78"/>
            <a:cs typeface="IRANSansX Light" pitchFamily="2" charset="-78"/>
          </a:endParaRPr>
        </a:p>
      </dgm:t>
    </dgm:pt>
    <dgm:pt modelId="{952C502D-03ED-47E0-865D-FD98CB8B3C26}" type="parTrans" cxnId="{454C9AAB-87F0-4FEE-8B4D-1EC72C00C713}">
      <dgm:prSet/>
      <dgm:spPr/>
      <dgm:t>
        <a:bodyPr/>
        <a:lstStyle/>
        <a:p>
          <a:endParaRPr lang="en-US"/>
        </a:p>
      </dgm:t>
    </dgm:pt>
    <dgm:pt modelId="{BCA0FFBC-2A34-4EFC-AA2B-D75E2B39DF7D}" type="sibTrans" cxnId="{454C9AAB-87F0-4FEE-8B4D-1EC72C00C713}">
      <dgm:prSet/>
      <dgm:spPr/>
      <dgm:t>
        <a:bodyPr/>
        <a:lstStyle/>
        <a:p>
          <a:endParaRPr lang="en-US"/>
        </a:p>
      </dgm:t>
    </dgm:pt>
    <dgm:pt modelId="{F520FFCE-2D8E-436E-8005-8835F4F0B630}">
      <dgm:prSet custT="1"/>
      <dgm:spPr>
        <a:ln>
          <a:solidFill>
            <a:srgbClr val="735A92"/>
          </a:solidFill>
        </a:ln>
      </dgm:spPr>
      <dgm:t>
        <a:bodyPr/>
        <a:lstStyle/>
        <a:p>
          <a:pPr algn="ctr" rtl="1">
            <a:lnSpc>
              <a:spcPct val="100000"/>
            </a:lnSpc>
            <a:buFont typeface="Wingdings" panose="05000000000000000000" pitchFamily="2" charset="2"/>
            <a:buChar char="q"/>
          </a:pPr>
          <a:r>
            <a:rPr lang="fa-IR" sz="1000" dirty="0">
              <a:solidFill>
                <a:srgbClr val="757575"/>
              </a:solidFill>
              <a:latin typeface="IRANSansX Light" pitchFamily="2" charset="-78"/>
              <a:cs typeface="IRANSansX Light" pitchFamily="2" charset="-78"/>
            </a:rPr>
            <a:t>مدارک بیمارستانی و دندانپزشکی باید به صورت فیزیکی ارسال بشه.</a:t>
          </a:r>
          <a:endParaRPr lang="en-US" sz="1000" dirty="0">
            <a:solidFill>
              <a:srgbClr val="757575"/>
            </a:solidFill>
            <a:latin typeface="IRANSansX Light" pitchFamily="2" charset="-78"/>
            <a:cs typeface="IRANSansX Light" pitchFamily="2" charset="-78"/>
          </a:endParaRPr>
        </a:p>
      </dgm:t>
    </dgm:pt>
    <dgm:pt modelId="{E2B8DC15-D640-4BBF-9DFE-F0713EF3333D}" type="parTrans" cxnId="{AFB6AAB3-74BC-4B28-88DB-525C42B42C65}">
      <dgm:prSet/>
      <dgm:spPr/>
      <dgm:t>
        <a:bodyPr/>
        <a:lstStyle/>
        <a:p>
          <a:endParaRPr lang="en-US"/>
        </a:p>
      </dgm:t>
    </dgm:pt>
    <dgm:pt modelId="{3796E297-FE27-4AD7-BB29-22310BF94BA5}" type="sibTrans" cxnId="{AFB6AAB3-74BC-4B28-88DB-525C42B42C65}">
      <dgm:prSet/>
      <dgm:spPr/>
      <dgm:t>
        <a:bodyPr/>
        <a:lstStyle/>
        <a:p>
          <a:endParaRPr lang="en-US"/>
        </a:p>
      </dgm:t>
    </dgm:pt>
    <dgm:pt modelId="{0E257892-7C66-4827-BF0F-4DC447BC5638}">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لینک ثبت مدارک:</a:t>
          </a:r>
          <a:r>
            <a:rPr lang="fa-IR" sz="1000" b="0" u="sng" dirty="0">
              <a:solidFill>
                <a:srgbClr val="00B4FF"/>
              </a:solidFill>
              <a:latin typeface="IRANSansX Light" pitchFamily="2" charset="-78"/>
              <a:cs typeface="IRANSansX Light" pitchFamily="2" charset="-78"/>
              <a:hlinkClick xmlns:r="http://schemas.openxmlformats.org/officeDocument/2006/relationships" r:id="rId1">
                <a:extLst>
                  <a:ext uri="{A12FA001-AC4F-418D-AE19-62706E023703}">
                    <ahyp:hlinkClr xmlns:ahyp="http://schemas.microsoft.com/office/drawing/2018/hyperlinkcolor" val="tx"/>
                  </a:ext>
                </a:extLst>
              </a:hlinkClick>
            </a:rPr>
            <a:t>اپلیکیشن سیناد بیمه آسیا</a:t>
          </a:r>
          <a:endParaRPr lang="en-US" sz="1000" b="0" u="sng" dirty="0">
            <a:solidFill>
              <a:srgbClr val="00B4FF"/>
            </a:solidFill>
            <a:latin typeface="IRANSansX Light" pitchFamily="2" charset="-78"/>
            <a:cs typeface="IRANSansX Light" pitchFamily="2" charset="-78"/>
          </a:endParaRPr>
        </a:p>
      </dgm:t>
    </dgm:pt>
    <dgm:pt modelId="{57AB9BA3-FC1D-4293-9A87-D1B2CA1128E9}" type="parTrans" cxnId="{259478E5-039F-48C8-B1C7-74AD6027D1F2}">
      <dgm:prSet/>
      <dgm:spPr/>
      <dgm:t>
        <a:bodyPr/>
        <a:lstStyle/>
        <a:p>
          <a:endParaRPr lang="en-US"/>
        </a:p>
      </dgm:t>
    </dgm:pt>
    <dgm:pt modelId="{BEB70969-8638-4E00-91A8-633BED0DC594}" type="sibTrans" cxnId="{259478E5-039F-48C8-B1C7-74AD6027D1F2}">
      <dgm:prSet/>
      <dgm:spPr/>
      <dgm:t>
        <a:bodyPr/>
        <a:lstStyle/>
        <a:p>
          <a:endParaRPr lang="en-US"/>
        </a:p>
      </dgm:t>
    </dgm:pt>
    <dgm:pt modelId="{11E6787A-6BB5-463A-92A5-138AD903740E}">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مدارک کامل (نسخه + فاکتور + جواب) را جمع کن.</a:t>
          </a:r>
          <a:endParaRPr lang="en-US" sz="1000" dirty="0">
            <a:solidFill>
              <a:srgbClr val="757575"/>
            </a:solidFill>
            <a:latin typeface="IRANSansX Light" pitchFamily="2" charset="-78"/>
            <a:cs typeface="IRANSansX Light" pitchFamily="2" charset="-78"/>
          </a:endParaRPr>
        </a:p>
      </dgm:t>
    </dgm:pt>
    <dgm:pt modelId="{C4F46843-319A-4E6C-87A9-9926BD23169A}" type="parTrans" cxnId="{8FCBD203-C926-4AB4-82F4-10DECDBA0D89}">
      <dgm:prSet/>
      <dgm:spPr/>
      <dgm:t>
        <a:bodyPr/>
        <a:lstStyle/>
        <a:p>
          <a:endParaRPr lang="en-US"/>
        </a:p>
      </dgm:t>
    </dgm:pt>
    <dgm:pt modelId="{A3268193-1F5F-4419-A74B-381FBEBADA9B}" type="sibTrans" cxnId="{8FCBD203-C926-4AB4-82F4-10DECDBA0D89}">
      <dgm:prSet/>
      <dgm:spPr/>
      <dgm:t>
        <a:bodyPr/>
        <a:lstStyle/>
        <a:p>
          <a:endParaRPr lang="en-US"/>
        </a:p>
      </dgm:t>
    </dgm:pt>
    <dgm:pt modelId="{F9DE9F2B-E457-4BB1-8408-CCD83D728292}">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آنها را به واحد خسارت / نماینده</a:t>
          </a:r>
          <a:r>
            <a:rPr lang="fa-IR" sz="1000" dirty="0">
              <a:solidFill>
                <a:srgbClr val="757575"/>
              </a:solidFill>
              <a:latin typeface="IRANSansX Light" pitchFamily="2" charset="-78"/>
              <a:cs typeface="IRANSansX Light" pitchFamily="2" charset="-78"/>
            </a:rPr>
            <a:t> بیمه ات</a:t>
          </a:r>
          <a:r>
            <a:rPr lang="ar-SA" sz="1000" dirty="0">
              <a:solidFill>
                <a:srgbClr val="757575"/>
              </a:solidFill>
              <a:latin typeface="IRANSansX Light" pitchFamily="2" charset="-78"/>
              <a:cs typeface="IRANSansX Light" pitchFamily="2" charset="-78"/>
            </a:rPr>
            <a:t> </a:t>
          </a:r>
          <a:r>
            <a:rPr lang="fa-IR" sz="1000" dirty="0">
              <a:solidFill>
                <a:srgbClr val="757575"/>
              </a:solidFill>
              <a:latin typeface="IRANSansX Light" pitchFamily="2" charset="-78"/>
              <a:cs typeface="IRANSansX Light" pitchFamily="2" charset="-78"/>
            </a:rPr>
            <a:t>تحویل</a:t>
          </a:r>
          <a:r>
            <a:rPr lang="ar-SA" sz="1000" dirty="0">
              <a:solidFill>
                <a:srgbClr val="757575"/>
              </a:solidFill>
              <a:latin typeface="IRANSansX Light" pitchFamily="2" charset="-78"/>
              <a:cs typeface="IRANSansX Light" pitchFamily="2" charset="-78"/>
            </a:rPr>
            <a:t> بده</a:t>
          </a:r>
          <a:r>
            <a:rPr lang="fa-IR" sz="1000" dirty="0">
              <a:solidFill>
                <a:srgbClr val="757575"/>
              </a:solidFill>
              <a:latin typeface="IRANSansX Light" pitchFamily="2" charset="-78"/>
              <a:cs typeface="IRANSansX Light" pitchFamily="2" charset="-78"/>
            </a:rPr>
            <a:t> (حتما کدملی و اسم شرکتت رو بنویس.)</a:t>
          </a:r>
          <a:endParaRPr lang="en-US" sz="1000" dirty="0">
            <a:solidFill>
              <a:srgbClr val="757575"/>
            </a:solidFill>
            <a:latin typeface="IRANSansX Light" pitchFamily="2" charset="-78"/>
            <a:cs typeface="IRANSansX Light" pitchFamily="2" charset="-78"/>
          </a:endParaRPr>
        </a:p>
      </dgm:t>
    </dgm:pt>
    <dgm:pt modelId="{4D108343-A67E-45A9-9CE0-27E1CA16E3F8}" type="parTrans" cxnId="{88721BAE-677C-4B72-A161-1E5EC1C8D871}">
      <dgm:prSet/>
      <dgm:spPr/>
      <dgm:t>
        <a:bodyPr/>
        <a:lstStyle/>
        <a:p>
          <a:endParaRPr lang="en-US"/>
        </a:p>
      </dgm:t>
    </dgm:pt>
    <dgm:pt modelId="{A6D88E95-9DB2-4062-9FC0-4366AB027379}" type="sibTrans" cxnId="{88721BAE-677C-4B72-A161-1E5EC1C8D871}">
      <dgm:prSet/>
      <dgm:spPr/>
      <dgm:t>
        <a:bodyPr/>
        <a:lstStyle/>
        <a:p>
          <a:endParaRPr lang="en-US"/>
        </a:p>
      </dgm:t>
    </dgm:pt>
    <dgm:pt modelId="{FF2548FD-B1B6-4CA2-8E7F-737E8BE98C93}">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درصورت کامل بودن</a:t>
          </a:r>
          <a:r>
            <a:rPr lang="fa-IR" sz="1000" dirty="0">
              <a:solidFill>
                <a:srgbClr val="757575"/>
              </a:solidFill>
              <a:latin typeface="IRANSansX Light" pitchFamily="2" charset="-78"/>
              <a:cs typeface="IRANSansX Light" pitchFamily="2" charset="-78"/>
            </a:rPr>
            <a:t> مدارک درمانی، </a:t>
          </a:r>
          <a:r>
            <a:rPr lang="ar-SA" sz="1000" dirty="0">
              <a:solidFill>
                <a:srgbClr val="757575"/>
              </a:solidFill>
              <a:latin typeface="IRANSansX Light" pitchFamily="2" charset="-78"/>
              <a:cs typeface="IRANSansX Light" pitchFamily="2" charset="-78"/>
            </a:rPr>
            <a:t>خسارت</a:t>
          </a:r>
          <a:r>
            <a:rPr lang="fa-IR" sz="1000" dirty="0">
              <a:solidFill>
                <a:srgbClr val="757575"/>
              </a:solidFill>
              <a:latin typeface="IRANSansX Light" pitchFamily="2" charset="-78"/>
              <a:cs typeface="IRANSansX Light" pitchFamily="2" charset="-78"/>
            </a:rPr>
            <a:t> به شماره شبا اعلامی</a:t>
          </a:r>
          <a:r>
            <a:rPr lang="ar-SA" sz="1000" dirty="0">
              <a:solidFill>
                <a:srgbClr val="757575"/>
              </a:solidFill>
              <a:latin typeface="IRANSansX Light" pitchFamily="2" charset="-78"/>
              <a:cs typeface="IRANSansX Light" pitchFamily="2" charset="-78"/>
            </a:rPr>
            <a:t> واریز می‌شود.</a:t>
          </a:r>
          <a:endParaRPr lang="en-US" sz="1000" dirty="0">
            <a:solidFill>
              <a:srgbClr val="757575"/>
            </a:solidFill>
            <a:latin typeface="IRANSansX Light" pitchFamily="2" charset="-78"/>
            <a:cs typeface="IRANSansX Light" pitchFamily="2" charset="-78"/>
          </a:endParaRPr>
        </a:p>
      </dgm:t>
    </dgm:pt>
    <dgm:pt modelId="{F037DFDC-36D4-4F7E-B8D2-A648602FBC7D}" type="parTrans" cxnId="{71F3C699-4425-4C6C-9517-B948ED908A95}">
      <dgm:prSet/>
      <dgm:spPr/>
      <dgm:t>
        <a:bodyPr/>
        <a:lstStyle/>
        <a:p>
          <a:endParaRPr lang="en-US"/>
        </a:p>
      </dgm:t>
    </dgm:pt>
    <dgm:pt modelId="{437C14F9-5874-4099-A690-795392BEEE5C}" type="sibTrans" cxnId="{71F3C699-4425-4C6C-9517-B948ED908A95}">
      <dgm:prSet/>
      <dgm:spPr/>
      <dgm:t>
        <a:bodyPr/>
        <a:lstStyle/>
        <a:p>
          <a:endParaRPr lang="en-US"/>
        </a:p>
      </dgm:t>
    </dgm:pt>
    <dgm:pt modelId="{EC440431-D563-42F7-B7BA-2D3786AAA153}">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در صورت نقص، مدارک جهت تکمیل مدارک به نماینده شرکتتون عودت می‌شود.</a:t>
          </a:r>
          <a:endParaRPr lang="en-US" sz="1000" dirty="0">
            <a:solidFill>
              <a:srgbClr val="757575"/>
            </a:solidFill>
            <a:latin typeface="IRANSansX Light" pitchFamily="2" charset="-78"/>
            <a:cs typeface="IRANSansX Light" pitchFamily="2" charset="-78"/>
          </a:endParaRPr>
        </a:p>
      </dgm:t>
    </dgm:pt>
    <dgm:pt modelId="{F8441628-6968-4058-99D9-50F3FCE11FE3}" type="parTrans" cxnId="{EC320D1F-654A-4499-9335-F6293FA92CE4}">
      <dgm:prSet/>
      <dgm:spPr/>
      <dgm:t>
        <a:bodyPr/>
        <a:lstStyle/>
        <a:p>
          <a:endParaRPr lang="en-US"/>
        </a:p>
      </dgm:t>
    </dgm:pt>
    <dgm:pt modelId="{99EDA953-BE25-41DA-9CE1-3F12944FCB77}" type="sibTrans" cxnId="{EC320D1F-654A-4499-9335-F6293FA92CE4}">
      <dgm:prSet/>
      <dgm:spPr/>
      <dgm:t>
        <a:bodyPr/>
        <a:lstStyle/>
        <a:p>
          <a:endParaRPr lang="en-US"/>
        </a:p>
      </dgm:t>
    </dgm:pt>
    <dgm:pt modelId="{E5655A29-0C7A-4DDF-859D-FA155F18AFBE}">
      <dgm:prSet custT="1"/>
      <dgm:spPr>
        <a:ln>
          <a:solidFill>
            <a:srgbClr val="735A92"/>
          </a:solidFill>
        </a:ln>
      </dgm:spPr>
      <dgm:t>
        <a:bodyPr/>
        <a:lstStyle/>
        <a:p>
          <a:pPr algn="ctr" rtl="1">
            <a:lnSpc>
              <a:spcPct val="100000"/>
            </a:lnSpc>
            <a:buFont typeface="Wingdings" panose="05000000000000000000" pitchFamily="2" charset="2"/>
            <a:buChar char="q"/>
          </a:pPr>
          <a:r>
            <a:rPr lang="ar-SA" sz="1000" dirty="0">
              <a:solidFill>
                <a:srgbClr val="757575"/>
              </a:solidFill>
              <a:latin typeface="IRANSansX Light" pitchFamily="2" charset="-78"/>
              <a:cs typeface="IRANSansX Light" pitchFamily="2" charset="-78"/>
            </a:rPr>
            <a:t>مدارکت رو عکس واضح بگیر یا اسکن کن.</a:t>
          </a:r>
          <a:endParaRPr lang="en-US" sz="1000" dirty="0">
            <a:solidFill>
              <a:srgbClr val="757575"/>
            </a:solidFill>
            <a:latin typeface="IRANSansX Light" pitchFamily="2" charset="-78"/>
            <a:cs typeface="IRANSansX Light" pitchFamily="2" charset="-78"/>
          </a:endParaRPr>
        </a:p>
      </dgm:t>
    </dgm:pt>
    <dgm:pt modelId="{CA5038F1-7844-43BC-82EA-D78F1334CF52}" type="sibTrans" cxnId="{5C3BE17F-0AAF-49C6-B7D4-58962C92656C}">
      <dgm:prSet/>
      <dgm:spPr/>
      <dgm:t>
        <a:bodyPr/>
        <a:lstStyle/>
        <a:p>
          <a:endParaRPr lang="en-US"/>
        </a:p>
      </dgm:t>
    </dgm:pt>
    <dgm:pt modelId="{DE748F5D-D5FA-4125-BDD8-C0D20A9E2D29}" type="parTrans" cxnId="{5C3BE17F-0AAF-49C6-B7D4-58962C92656C}">
      <dgm:prSet/>
      <dgm:spPr/>
      <dgm:t>
        <a:bodyPr/>
        <a:lstStyle/>
        <a:p>
          <a:endParaRPr lang="en-US"/>
        </a:p>
      </dgm:t>
    </dgm:pt>
    <dgm:pt modelId="{B01A2F0B-A1D8-499D-9D03-029AFEA212E2}">
      <dgm:prSet custT="1"/>
      <dgm:spPr>
        <a:ln>
          <a:solidFill>
            <a:srgbClr val="735A92"/>
          </a:solidFill>
        </a:ln>
      </dgm:spPr>
      <dgm:t>
        <a:bodyPr/>
        <a:lstStyle/>
        <a:p>
          <a:pPr algn="ctr" rtl="1">
            <a:lnSpc>
              <a:spcPct val="100000"/>
            </a:lnSpc>
            <a:buNone/>
          </a:pPr>
          <a:r>
            <a:rPr lang="fa-IR" sz="1000" b="0" dirty="0">
              <a:solidFill>
                <a:srgbClr val="00B4FF"/>
              </a:solidFill>
              <a:latin typeface="IRANSansX Light" pitchFamily="2" charset="-78"/>
              <a:cs typeface="IRANSansX Light" pitchFamily="2" charset="-78"/>
            </a:rPr>
            <a:t>روند دریافت خسارت فیزیکی</a:t>
          </a:r>
          <a:endParaRPr lang="en-US" sz="1000" b="0" dirty="0">
            <a:solidFill>
              <a:srgbClr val="00B4FF"/>
            </a:solidFill>
            <a:latin typeface="IRANSansX Light" pitchFamily="2" charset="-78"/>
            <a:cs typeface="IRANSansX Light" pitchFamily="2" charset="-78"/>
          </a:endParaRPr>
        </a:p>
      </dgm:t>
    </dgm:pt>
    <dgm:pt modelId="{05F27F86-5548-4071-8655-67E8291073AC}" type="parTrans" cxnId="{981A93D0-C9AA-4F3D-AA75-85001950F89D}">
      <dgm:prSet/>
      <dgm:spPr/>
      <dgm:t>
        <a:bodyPr/>
        <a:lstStyle/>
        <a:p>
          <a:endParaRPr lang="en-US"/>
        </a:p>
      </dgm:t>
    </dgm:pt>
    <dgm:pt modelId="{C614C29C-FAE1-4914-947B-273EFDB64E1D}" type="sibTrans" cxnId="{981A93D0-C9AA-4F3D-AA75-85001950F89D}">
      <dgm:prSet/>
      <dgm:spPr/>
      <dgm:t>
        <a:bodyPr/>
        <a:lstStyle/>
        <a:p>
          <a:endParaRPr lang="en-US"/>
        </a:p>
      </dgm:t>
    </dgm:pt>
    <dgm:pt modelId="{0850795A-6B05-4763-9FDD-75A5ACBF648E}" type="pres">
      <dgm:prSet presAssocID="{56191128-EC83-4AE0-A15C-38A3D9ADA351}" presName="compositeShape" presStyleCnt="0">
        <dgm:presLayoutVars>
          <dgm:dir/>
          <dgm:resizeHandles/>
        </dgm:presLayoutVars>
      </dgm:prSet>
      <dgm:spPr/>
    </dgm:pt>
    <dgm:pt modelId="{24A88037-61AA-43D7-872A-0BC74D8C9287}" type="pres">
      <dgm:prSet presAssocID="{56191128-EC83-4AE0-A15C-38A3D9ADA351}" presName="pyramid" presStyleLbl="node1" presStyleIdx="0" presStyleCnt="1"/>
      <dgm:spPr>
        <a:solidFill>
          <a:srgbClr val="735A92"/>
        </a:solidFill>
      </dgm:spPr>
    </dgm:pt>
    <dgm:pt modelId="{15A1BFBB-AEAD-408C-9D0C-681B62547EA0}" type="pres">
      <dgm:prSet presAssocID="{56191128-EC83-4AE0-A15C-38A3D9ADA351}" presName="theList" presStyleCnt="0"/>
      <dgm:spPr/>
    </dgm:pt>
    <dgm:pt modelId="{A1ED2115-D1CF-4695-B144-EF93C151F4FA}" type="pres">
      <dgm:prSet presAssocID="{97CBB163-645E-4A02-A327-3F4E880600BF}" presName="aNode" presStyleLbl="fgAcc1" presStyleIdx="0" presStyleCnt="2">
        <dgm:presLayoutVars>
          <dgm:bulletEnabled val="1"/>
        </dgm:presLayoutVars>
      </dgm:prSet>
      <dgm:spPr/>
    </dgm:pt>
    <dgm:pt modelId="{A197DDF5-494F-434C-B9BF-952312082A05}" type="pres">
      <dgm:prSet presAssocID="{97CBB163-645E-4A02-A327-3F4E880600BF}" presName="aSpace" presStyleCnt="0"/>
      <dgm:spPr/>
    </dgm:pt>
    <dgm:pt modelId="{8A90632E-94ED-4339-996F-F8408F406683}" type="pres">
      <dgm:prSet presAssocID="{B01A2F0B-A1D8-499D-9D03-029AFEA212E2}" presName="aNode" presStyleLbl="fgAcc1" presStyleIdx="1" presStyleCnt="2">
        <dgm:presLayoutVars>
          <dgm:bulletEnabled val="1"/>
        </dgm:presLayoutVars>
      </dgm:prSet>
      <dgm:spPr/>
    </dgm:pt>
    <dgm:pt modelId="{E2B761CB-020B-4CD8-B2F5-2B13E2417E91}" type="pres">
      <dgm:prSet presAssocID="{B01A2F0B-A1D8-499D-9D03-029AFEA212E2}" presName="aSpace" presStyleCnt="0"/>
      <dgm:spPr/>
    </dgm:pt>
  </dgm:ptLst>
  <dgm:cxnLst>
    <dgm:cxn modelId="{8FCBD203-C926-4AB4-82F4-10DECDBA0D89}" srcId="{B01A2F0B-A1D8-499D-9D03-029AFEA212E2}" destId="{11E6787A-6BB5-463A-92A5-138AD903740E}" srcOrd="0" destOrd="0" parTransId="{C4F46843-319A-4E6C-87A9-9926BD23169A}" sibTransId="{A3268193-1F5F-4419-A74B-381FBEBADA9B}"/>
    <dgm:cxn modelId="{C255FF06-F0C8-4C56-909A-F62C7C9CC72C}" type="presOf" srcId="{F9DE9F2B-E457-4BB1-8408-CCD83D728292}" destId="{8A90632E-94ED-4339-996F-F8408F406683}" srcOrd="0" destOrd="2" presId="urn:microsoft.com/office/officeart/2005/8/layout/pyramid2"/>
    <dgm:cxn modelId="{EC320D1F-654A-4499-9335-F6293FA92CE4}" srcId="{B01A2F0B-A1D8-499D-9D03-029AFEA212E2}" destId="{EC440431-D563-42F7-B7BA-2D3786AAA153}" srcOrd="3" destOrd="0" parTransId="{F8441628-6968-4058-99D9-50F3FCE11FE3}" sibTransId="{99EDA953-BE25-41DA-9CE1-3F12944FCB77}"/>
    <dgm:cxn modelId="{ECE8C43A-9213-400C-91D2-4DFDEB65C72A}" type="presOf" srcId="{97CBB163-645E-4A02-A327-3F4E880600BF}" destId="{A1ED2115-D1CF-4695-B144-EF93C151F4FA}" srcOrd="0" destOrd="0" presId="urn:microsoft.com/office/officeart/2005/8/layout/pyramid2"/>
    <dgm:cxn modelId="{643D735C-62AB-4A45-8C62-FAB1C40ECF38}" type="presOf" srcId="{FF2548FD-B1B6-4CA2-8E7F-737E8BE98C93}" destId="{8A90632E-94ED-4339-996F-F8408F406683}" srcOrd="0" destOrd="3" presId="urn:microsoft.com/office/officeart/2005/8/layout/pyramid2"/>
    <dgm:cxn modelId="{97E87763-7767-4C97-A3C5-0E05A67FD9AC}" type="presOf" srcId="{EC440431-D563-42F7-B7BA-2D3786AAA153}" destId="{8A90632E-94ED-4339-996F-F8408F406683}" srcOrd="0" destOrd="4" presId="urn:microsoft.com/office/officeart/2005/8/layout/pyramid2"/>
    <dgm:cxn modelId="{7C765C46-E8DF-42C5-B9D1-107F456CE113}" srcId="{56191128-EC83-4AE0-A15C-38A3D9ADA351}" destId="{97CBB163-645E-4A02-A327-3F4E880600BF}" srcOrd="0" destOrd="0" parTransId="{5C545EDA-47EB-4517-BCAB-0E051CAC684C}" sibTransId="{C2502755-4018-47C4-B21A-2765A437393F}"/>
    <dgm:cxn modelId="{177BF047-F29C-49B9-97DC-4F18FF16093C}" type="presOf" srcId="{5531DAD5-C809-49F9-88F5-0BAA60CAC2C8}" destId="{A1ED2115-D1CF-4695-B144-EF93C151F4FA}" srcOrd="0" destOrd="3" presId="urn:microsoft.com/office/officeart/2005/8/layout/pyramid2"/>
    <dgm:cxn modelId="{21A09C79-9D18-4D08-AAA4-BE30AF809012}" srcId="{97CBB163-645E-4A02-A327-3F4E880600BF}" destId="{21D32469-2BC5-4769-939B-6DA08DC8FEDC}" srcOrd="1" destOrd="0" parTransId="{60A2450F-3C3A-4541-BFFE-1C631567774A}" sibTransId="{20D57D36-035C-419F-A19C-2F9522BFCE09}"/>
    <dgm:cxn modelId="{118E8E7C-C78A-438E-8CAC-3DBFF55C96A7}" type="presOf" srcId="{21D32469-2BC5-4769-939B-6DA08DC8FEDC}" destId="{A1ED2115-D1CF-4695-B144-EF93C151F4FA}" srcOrd="0" destOrd="2" presId="urn:microsoft.com/office/officeart/2005/8/layout/pyramid2"/>
    <dgm:cxn modelId="{5C3BE17F-0AAF-49C6-B7D4-58962C92656C}" srcId="{97CBB163-645E-4A02-A327-3F4E880600BF}" destId="{E5655A29-0C7A-4DDF-859D-FA155F18AFBE}" srcOrd="0" destOrd="0" parTransId="{DE748F5D-D5FA-4125-BDD8-C0D20A9E2D29}" sibTransId="{CA5038F1-7844-43BC-82EA-D78F1334CF52}"/>
    <dgm:cxn modelId="{10544482-F5BD-436D-83C0-CA697136A51B}" type="presOf" srcId="{11E6787A-6BB5-463A-92A5-138AD903740E}" destId="{8A90632E-94ED-4339-996F-F8408F406683}" srcOrd="0" destOrd="1" presId="urn:microsoft.com/office/officeart/2005/8/layout/pyramid2"/>
    <dgm:cxn modelId="{71F3C699-4425-4C6C-9517-B948ED908A95}" srcId="{B01A2F0B-A1D8-499D-9D03-029AFEA212E2}" destId="{FF2548FD-B1B6-4CA2-8E7F-737E8BE98C93}" srcOrd="2" destOrd="0" parTransId="{F037DFDC-36D4-4F7E-B8D2-A648602FBC7D}" sibTransId="{437C14F9-5874-4099-A690-795392BEEE5C}"/>
    <dgm:cxn modelId="{2FC9A4A6-B8F7-4F13-B428-39BD7B6A5C03}" type="presOf" srcId="{B01A2F0B-A1D8-499D-9D03-029AFEA212E2}" destId="{8A90632E-94ED-4339-996F-F8408F406683}" srcOrd="0" destOrd="0" presId="urn:microsoft.com/office/officeart/2005/8/layout/pyramid2"/>
    <dgm:cxn modelId="{C7BAA7A8-B96D-4B4A-9DB0-BCA5F90FBAFD}" type="presOf" srcId="{56191128-EC83-4AE0-A15C-38A3D9ADA351}" destId="{0850795A-6B05-4763-9FDD-75A5ACBF648E}" srcOrd="0" destOrd="0" presId="urn:microsoft.com/office/officeart/2005/8/layout/pyramid2"/>
    <dgm:cxn modelId="{454C9AAB-87F0-4FEE-8B4D-1EC72C00C713}" srcId="{97CBB163-645E-4A02-A327-3F4E880600BF}" destId="{5531DAD5-C809-49F9-88F5-0BAA60CAC2C8}" srcOrd="2" destOrd="0" parTransId="{952C502D-03ED-47E0-865D-FD98CB8B3C26}" sibTransId="{BCA0FFBC-2A34-4EFC-AA2B-D75E2B39DF7D}"/>
    <dgm:cxn modelId="{88721BAE-677C-4B72-A161-1E5EC1C8D871}" srcId="{B01A2F0B-A1D8-499D-9D03-029AFEA212E2}" destId="{F9DE9F2B-E457-4BB1-8408-CCD83D728292}" srcOrd="1" destOrd="0" parTransId="{4D108343-A67E-45A9-9CE0-27E1CA16E3F8}" sibTransId="{A6D88E95-9DB2-4062-9FC0-4366AB027379}"/>
    <dgm:cxn modelId="{AFB6AAB3-74BC-4B28-88DB-525C42B42C65}" srcId="{97CBB163-645E-4A02-A327-3F4E880600BF}" destId="{F520FFCE-2D8E-436E-8005-8835F4F0B630}" srcOrd="3" destOrd="0" parTransId="{E2B8DC15-D640-4BBF-9DFE-F0713EF3333D}" sibTransId="{3796E297-FE27-4AD7-BB29-22310BF94BA5}"/>
    <dgm:cxn modelId="{854F49BA-CBE3-46C2-B36A-0C6B3648A040}" type="presOf" srcId="{E5655A29-0C7A-4DDF-859D-FA155F18AFBE}" destId="{A1ED2115-D1CF-4695-B144-EF93C151F4FA}" srcOrd="0" destOrd="1" presId="urn:microsoft.com/office/officeart/2005/8/layout/pyramid2"/>
    <dgm:cxn modelId="{2F0A4BC7-FBB0-41CA-B92B-F65C944DF985}" type="presOf" srcId="{F520FFCE-2D8E-436E-8005-8835F4F0B630}" destId="{A1ED2115-D1CF-4695-B144-EF93C151F4FA}" srcOrd="0" destOrd="4" presId="urn:microsoft.com/office/officeart/2005/8/layout/pyramid2"/>
    <dgm:cxn modelId="{981A93D0-C9AA-4F3D-AA75-85001950F89D}" srcId="{56191128-EC83-4AE0-A15C-38A3D9ADA351}" destId="{B01A2F0B-A1D8-499D-9D03-029AFEA212E2}" srcOrd="1" destOrd="0" parTransId="{05F27F86-5548-4071-8655-67E8291073AC}" sibTransId="{C614C29C-FAE1-4914-947B-273EFDB64E1D}"/>
    <dgm:cxn modelId="{231AB3E0-37ED-4CA8-BF3B-DB388F861504}" type="presOf" srcId="{0E257892-7C66-4827-BF0F-4DC447BC5638}" destId="{A1ED2115-D1CF-4695-B144-EF93C151F4FA}" srcOrd="0" destOrd="5" presId="urn:microsoft.com/office/officeart/2005/8/layout/pyramid2"/>
    <dgm:cxn modelId="{259478E5-039F-48C8-B1C7-74AD6027D1F2}" srcId="{97CBB163-645E-4A02-A327-3F4E880600BF}" destId="{0E257892-7C66-4827-BF0F-4DC447BC5638}" srcOrd="4" destOrd="0" parTransId="{57AB9BA3-FC1D-4293-9A87-D1B2CA1128E9}" sibTransId="{BEB70969-8638-4E00-91A8-633BED0DC594}"/>
    <dgm:cxn modelId="{8CC2BF5C-599B-4791-A169-1EA67F2D297F}" type="presParOf" srcId="{0850795A-6B05-4763-9FDD-75A5ACBF648E}" destId="{24A88037-61AA-43D7-872A-0BC74D8C9287}" srcOrd="0" destOrd="0" presId="urn:microsoft.com/office/officeart/2005/8/layout/pyramid2"/>
    <dgm:cxn modelId="{1926249C-3F81-48E2-B387-EB7B153CD491}" type="presParOf" srcId="{0850795A-6B05-4763-9FDD-75A5ACBF648E}" destId="{15A1BFBB-AEAD-408C-9D0C-681B62547EA0}" srcOrd="1" destOrd="0" presId="urn:microsoft.com/office/officeart/2005/8/layout/pyramid2"/>
    <dgm:cxn modelId="{A2714CB5-76C3-445B-B000-A0833A3A8C1F}" type="presParOf" srcId="{15A1BFBB-AEAD-408C-9D0C-681B62547EA0}" destId="{A1ED2115-D1CF-4695-B144-EF93C151F4FA}" srcOrd="0" destOrd="0" presId="urn:microsoft.com/office/officeart/2005/8/layout/pyramid2"/>
    <dgm:cxn modelId="{C8BD77A8-7656-4455-AAD7-D28CF7B5E65B}" type="presParOf" srcId="{15A1BFBB-AEAD-408C-9D0C-681B62547EA0}" destId="{A197DDF5-494F-434C-B9BF-952312082A05}" srcOrd="1" destOrd="0" presId="urn:microsoft.com/office/officeart/2005/8/layout/pyramid2"/>
    <dgm:cxn modelId="{004A11C8-ADC3-4757-B9D8-6C48528A58FA}" type="presParOf" srcId="{15A1BFBB-AEAD-408C-9D0C-681B62547EA0}" destId="{8A90632E-94ED-4339-996F-F8408F406683}" srcOrd="2" destOrd="0" presId="urn:microsoft.com/office/officeart/2005/8/layout/pyramid2"/>
    <dgm:cxn modelId="{9386465D-EE3F-4A50-A618-6F1824D482F3}" type="presParOf" srcId="{15A1BFBB-AEAD-408C-9D0C-681B62547EA0}" destId="{E2B761CB-020B-4CD8-B2F5-2B13E2417E91}"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C44C53-EF52-4510-AA5B-EAC152D64A8A}" type="doc">
      <dgm:prSet loTypeId="urn:microsoft.com/office/officeart/2005/8/layout/vList5" loCatId="list" qsTypeId="urn:microsoft.com/office/officeart/2005/8/quickstyle/simple1" qsCatId="simple" csTypeId="urn:microsoft.com/office/officeart/2005/8/colors/accent4_3" csCatId="accent4" phldr="1"/>
      <dgm:spPr/>
      <dgm:t>
        <a:bodyPr/>
        <a:lstStyle/>
        <a:p>
          <a:endParaRPr lang="en-US"/>
        </a:p>
      </dgm:t>
    </dgm:pt>
    <dgm:pt modelId="{A0F678FB-06DF-46DB-A9A5-CEB9BD1C145F}">
      <dgm:prSet custT="1"/>
      <dgm:spPr/>
      <dgm:t>
        <a:bodyPr/>
        <a:lstStyle/>
        <a:p>
          <a:pPr algn="ctr" rtl="1">
            <a:lnSpc>
              <a:spcPct val="150000"/>
            </a:lnSpc>
          </a:pPr>
          <a:r>
            <a:rPr lang="ar-SA" sz="1200">
              <a:latin typeface="IRANSansX Light" pitchFamily="2" charset="-78"/>
              <a:cs typeface="IRANSansX Light" pitchFamily="2" charset="-78"/>
            </a:rPr>
            <a:t>مراکز طرف قرارداد </a:t>
          </a:r>
          <a:endParaRPr lang="en-US" sz="1200" dirty="0">
            <a:latin typeface="IRANSansX Light" pitchFamily="2" charset="-78"/>
            <a:cs typeface="IRANSansX Light" pitchFamily="2" charset="-78"/>
          </a:endParaRPr>
        </a:p>
      </dgm:t>
    </dgm:pt>
    <dgm:pt modelId="{30A533D8-53D7-4426-BD01-B695A08025CB}" type="parTrans" cxnId="{B768CDAD-D9DD-45F2-A53C-BF2593996E17}">
      <dgm:prSet/>
      <dgm:spPr/>
      <dgm:t>
        <a:bodyPr/>
        <a:lstStyle/>
        <a:p>
          <a:pPr algn="l" rtl="0"/>
          <a:endParaRPr lang="en-US"/>
        </a:p>
      </dgm:t>
    </dgm:pt>
    <dgm:pt modelId="{3F92035E-77C4-4DB9-A60C-4069D46D4E0B}" type="sibTrans" cxnId="{B768CDAD-D9DD-45F2-A53C-BF2593996E17}">
      <dgm:prSet/>
      <dgm:spPr/>
      <dgm:t>
        <a:bodyPr/>
        <a:lstStyle/>
        <a:p>
          <a:pPr algn="l" rtl="0"/>
          <a:endParaRPr lang="en-US"/>
        </a:p>
      </dgm:t>
    </dgm:pt>
    <dgm:pt modelId="{928D0335-9AA0-4C71-AB64-4B8DCB1C9767}">
      <dgm:prSet custT="1"/>
      <dgm:spPr/>
      <dgm:t>
        <a:bodyPr/>
        <a:lstStyle/>
        <a:p>
          <a:pPr algn="ctr" rtl="1">
            <a:lnSpc>
              <a:spcPct val="150000"/>
            </a:lnSpc>
          </a:pPr>
          <a:r>
            <a:rPr lang="ar-SA" sz="1200" dirty="0">
              <a:latin typeface="IRANSansX Light" pitchFamily="2" charset="-78"/>
              <a:cs typeface="IRANSansX Light" pitchFamily="2" charset="-78"/>
            </a:rPr>
            <a:t>ما با کلی بیمارستان، کلینیک، آزمایشگاه و مراکز تصویربرداری طرف قراردادیم</a:t>
          </a:r>
          <a:r>
            <a:rPr lang="en-US" sz="1200" dirty="0">
              <a:latin typeface="IRANSansX Light" pitchFamily="2" charset="-78"/>
              <a:cs typeface="IRANSansX Light" pitchFamily="2" charset="-78"/>
            </a:rPr>
            <a:t>. </a:t>
          </a:r>
          <a:r>
            <a:rPr lang="ar-SA" sz="1200" dirty="0">
              <a:latin typeface="IRANSansX Light" pitchFamily="2" charset="-78"/>
              <a:cs typeface="IRANSansX Light" pitchFamily="2" charset="-78"/>
            </a:rPr>
            <a:t>اگر دوست داری لیست کاملش رو داشته باشی</a:t>
          </a:r>
          <a:r>
            <a:rPr lang="en-US" sz="1200" dirty="0">
              <a:latin typeface="IRANSansX Light" pitchFamily="2" charset="-78"/>
              <a:cs typeface="IRANSansX Light" pitchFamily="2" charset="-78"/>
            </a:rPr>
            <a:t>: </a:t>
          </a:r>
          <a:r>
            <a:rPr lang="ar-SA" sz="1200" dirty="0">
              <a:latin typeface="IRANSansX Light" pitchFamily="2" charset="-78"/>
              <a:cs typeface="IRANSansX Light" pitchFamily="2" charset="-78"/>
            </a:rPr>
            <a:t>کافیه بری داخل لینک زیر:</a:t>
          </a:r>
          <a:endParaRPr lang="en-US" sz="1200" dirty="0">
            <a:latin typeface="IRANSansX Light" pitchFamily="2" charset="-78"/>
            <a:cs typeface="IRANSansX Light" pitchFamily="2" charset="-78"/>
          </a:endParaRPr>
        </a:p>
      </dgm:t>
    </dgm:pt>
    <dgm:pt modelId="{5D43DAC2-2FCD-46CB-B578-A2AF0D7634A9}" type="parTrans" cxnId="{5EE0EA01-D468-4C2B-9B00-4200B5A3A527}">
      <dgm:prSet/>
      <dgm:spPr/>
      <dgm:t>
        <a:bodyPr/>
        <a:lstStyle/>
        <a:p>
          <a:pPr algn="l" rtl="0"/>
          <a:endParaRPr lang="en-US"/>
        </a:p>
      </dgm:t>
    </dgm:pt>
    <dgm:pt modelId="{C3A91C9F-5CF9-43E4-AC00-8377B12CA0DC}" type="sibTrans" cxnId="{5EE0EA01-D468-4C2B-9B00-4200B5A3A527}">
      <dgm:prSet/>
      <dgm:spPr/>
      <dgm:t>
        <a:bodyPr/>
        <a:lstStyle/>
        <a:p>
          <a:pPr algn="l" rtl="0"/>
          <a:endParaRPr lang="en-US"/>
        </a:p>
      </dgm:t>
    </dgm:pt>
    <dgm:pt modelId="{F00DF399-EB96-4BC7-9C8A-431F054823F8}">
      <dgm:prSet custT="1"/>
      <dgm:spPr/>
      <dgm:t>
        <a:bodyPr/>
        <a:lstStyle/>
        <a:p>
          <a:pPr algn="ctr" rtl="1">
            <a:lnSpc>
              <a:spcPct val="150000"/>
            </a:lnSpc>
          </a:pPr>
          <a:r>
            <a:rPr lang="ar-SA" sz="1200" u="none" kern="1200" dirty="0">
              <a:latin typeface="IRANSansX Light" pitchFamily="2" charset="-78"/>
              <a:cs typeface="IRANSansX Light" pitchFamily="2" charset="-78"/>
            </a:rPr>
            <a:t>لینک مراکز طرف قرارداد بیمه </a:t>
          </a:r>
          <a:r>
            <a:rPr lang="en-US" sz="1200" u="none" kern="1200" dirty="0">
              <a:latin typeface="IRANSansX Light" pitchFamily="2" charset="-78"/>
              <a:cs typeface="IRANSansX Light" pitchFamily="2" charset="-78"/>
            </a:rPr>
            <a:t>:</a:t>
          </a:r>
          <a:r>
            <a:rPr lang="fa-IR" sz="1200" u="none" kern="1200" dirty="0">
              <a:latin typeface="IRANSansX Light" pitchFamily="2" charset="-78"/>
              <a:cs typeface="IRANSansX Light" pitchFamily="2" charset="-78"/>
            </a:rPr>
            <a:t> </a:t>
          </a:r>
          <a:r>
            <a:rPr lang="fa-IR" sz="1200" u="none" kern="1200" dirty="0">
              <a:latin typeface="IRANSansX Light" pitchFamily="2" charset="-78"/>
              <a:ea typeface="+mn-ea"/>
              <a:cs typeface="IRANSansX Light" pitchFamily="2" charset="-78"/>
              <a:hlinkClick xmlns:r="http://schemas.openxmlformats.org/officeDocument/2006/relationships" r:id="rId1">
                <a:extLst>
                  <a:ext uri="{A12FA001-AC4F-418D-AE19-62706E023703}">
                    <ahyp:hlinkClr xmlns:ahyp="http://schemas.microsoft.com/office/drawing/2018/hyperlinkcolor" val="tx"/>
                  </a:ext>
                </a:extLst>
              </a:hlinkClick>
            </a:rPr>
            <a:t>آسیا</a:t>
          </a:r>
          <a:endParaRPr lang="en-US" sz="1200" u="none" kern="1200" dirty="0">
            <a:latin typeface="IRANSansX Light" pitchFamily="2" charset="-78"/>
            <a:ea typeface="+mn-ea"/>
            <a:cs typeface="IRANSansX Light" pitchFamily="2" charset="-78"/>
          </a:endParaRPr>
        </a:p>
      </dgm:t>
    </dgm:pt>
    <dgm:pt modelId="{25A56C9B-705E-4ADC-86AC-679B2B529A5A}" type="parTrans" cxnId="{BD993808-B8A4-47F0-AA68-807F791EF5A1}">
      <dgm:prSet/>
      <dgm:spPr/>
      <dgm:t>
        <a:bodyPr/>
        <a:lstStyle/>
        <a:p>
          <a:pPr algn="l" rtl="0"/>
          <a:endParaRPr lang="en-US"/>
        </a:p>
      </dgm:t>
    </dgm:pt>
    <dgm:pt modelId="{1FE44290-C974-4548-A385-F881546AFFB4}" type="sibTrans" cxnId="{BD993808-B8A4-47F0-AA68-807F791EF5A1}">
      <dgm:prSet/>
      <dgm:spPr/>
      <dgm:t>
        <a:bodyPr/>
        <a:lstStyle/>
        <a:p>
          <a:pPr algn="l" rtl="0"/>
          <a:endParaRPr lang="en-US"/>
        </a:p>
      </dgm:t>
    </dgm:pt>
    <dgm:pt modelId="{653DBCF4-13E4-47E9-BDF7-F38683DF9A4A}" type="pres">
      <dgm:prSet presAssocID="{C2C44C53-EF52-4510-AA5B-EAC152D64A8A}" presName="Name0" presStyleCnt="0">
        <dgm:presLayoutVars>
          <dgm:dir/>
          <dgm:animLvl val="lvl"/>
          <dgm:resizeHandles val="exact"/>
        </dgm:presLayoutVars>
      </dgm:prSet>
      <dgm:spPr/>
    </dgm:pt>
    <dgm:pt modelId="{8D97DCE6-24F2-415F-A050-6233D69858E4}" type="pres">
      <dgm:prSet presAssocID="{A0F678FB-06DF-46DB-A9A5-CEB9BD1C145F}" presName="linNode" presStyleCnt="0"/>
      <dgm:spPr/>
    </dgm:pt>
    <dgm:pt modelId="{E2297659-1CEA-473E-A79B-C46936D25716}" type="pres">
      <dgm:prSet presAssocID="{A0F678FB-06DF-46DB-A9A5-CEB9BD1C145F}" presName="parentText" presStyleLbl="node1" presStyleIdx="0" presStyleCnt="3" custLinFactNeighborY="-19150">
        <dgm:presLayoutVars>
          <dgm:chMax val="1"/>
          <dgm:bulletEnabled val="1"/>
        </dgm:presLayoutVars>
      </dgm:prSet>
      <dgm:spPr/>
    </dgm:pt>
    <dgm:pt modelId="{6F753065-D452-4B9F-B214-9ED307A2AA14}" type="pres">
      <dgm:prSet presAssocID="{3F92035E-77C4-4DB9-A60C-4069D46D4E0B}" presName="sp" presStyleCnt="0"/>
      <dgm:spPr/>
    </dgm:pt>
    <dgm:pt modelId="{25B9730C-C34F-4E2A-8D05-E559842C8197}" type="pres">
      <dgm:prSet presAssocID="{928D0335-9AA0-4C71-AB64-4B8DCB1C9767}" presName="linNode" presStyleCnt="0"/>
      <dgm:spPr/>
    </dgm:pt>
    <dgm:pt modelId="{C1CE0042-93B0-4736-8BC1-381417F8E10B}" type="pres">
      <dgm:prSet presAssocID="{928D0335-9AA0-4C71-AB64-4B8DCB1C9767}" presName="parentText" presStyleLbl="node1" presStyleIdx="1" presStyleCnt="3">
        <dgm:presLayoutVars>
          <dgm:chMax val="1"/>
          <dgm:bulletEnabled val="1"/>
        </dgm:presLayoutVars>
      </dgm:prSet>
      <dgm:spPr/>
    </dgm:pt>
    <dgm:pt modelId="{9F6326F3-31E4-4B27-A77B-B465A20BDA75}" type="pres">
      <dgm:prSet presAssocID="{C3A91C9F-5CF9-43E4-AC00-8377B12CA0DC}" presName="sp" presStyleCnt="0"/>
      <dgm:spPr/>
    </dgm:pt>
    <dgm:pt modelId="{50132587-5A38-4054-8A7B-88061FA5CDB6}" type="pres">
      <dgm:prSet presAssocID="{F00DF399-EB96-4BC7-9C8A-431F054823F8}" presName="linNode" presStyleCnt="0"/>
      <dgm:spPr/>
    </dgm:pt>
    <dgm:pt modelId="{9CA41E03-B606-4B4D-8772-592E1E801276}" type="pres">
      <dgm:prSet presAssocID="{F00DF399-EB96-4BC7-9C8A-431F054823F8}" presName="parentText" presStyleLbl="node1" presStyleIdx="2" presStyleCnt="3">
        <dgm:presLayoutVars>
          <dgm:chMax val="1"/>
          <dgm:bulletEnabled val="1"/>
        </dgm:presLayoutVars>
      </dgm:prSet>
      <dgm:spPr/>
    </dgm:pt>
  </dgm:ptLst>
  <dgm:cxnLst>
    <dgm:cxn modelId="{5EE0EA01-D468-4C2B-9B00-4200B5A3A527}" srcId="{C2C44C53-EF52-4510-AA5B-EAC152D64A8A}" destId="{928D0335-9AA0-4C71-AB64-4B8DCB1C9767}" srcOrd="1" destOrd="0" parTransId="{5D43DAC2-2FCD-46CB-B578-A2AF0D7634A9}" sibTransId="{C3A91C9F-5CF9-43E4-AC00-8377B12CA0DC}"/>
    <dgm:cxn modelId="{BD993808-B8A4-47F0-AA68-807F791EF5A1}" srcId="{C2C44C53-EF52-4510-AA5B-EAC152D64A8A}" destId="{F00DF399-EB96-4BC7-9C8A-431F054823F8}" srcOrd="2" destOrd="0" parTransId="{25A56C9B-705E-4ADC-86AC-679B2B529A5A}" sibTransId="{1FE44290-C974-4548-A385-F881546AFFB4}"/>
    <dgm:cxn modelId="{1CE15E16-8D65-406E-8148-8E951AF4B402}" type="presOf" srcId="{F00DF399-EB96-4BC7-9C8A-431F054823F8}" destId="{9CA41E03-B606-4B4D-8772-592E1E801276}" srcOrd="0" destOrd="0" presId="urn:microsoft.com/office/officeart/2005/8/layout/vList5"/>
    <dgm:cxn modelId="{F735F461-6EFD-4EE9-906C-0B453234E1FC}" type="presOf" srcId="{928D0335-9AA0-4C71-AB64-4B8DCB1C9767}" destId="{C1CE0042-93B0-4736-8BC1-381417F8E10B}" srcOrd="0" destOrd="0" presId="urn:microsoft.com/office/officeart/2005/8/layout/vList5"/>
    <dgm:cxn modelId="{E81D1062-D6D7-43EE-96D1-1E4436EC7778}" type="presOf" srcId="{C2C44C53-EF52-4510-AA5B-EAC152D64A8A}" destId="{653DBCF4-13E4-47E9-BDF7-F38683DF9A4A}" srcOrd="0" destOrd="0" presId="urn:microsoft.com/office/officeart/2005/8/layout/vList5"/>
    <dgm:cxn modelId="{B768CDAD-D9DD-45F2-A53C-BF2593996E17}" srcId="{C2C44C53-EF52-4510-AA5B-EAC152D64A8A}" destId="{A0F678FB-06DF-46DB-A9A5-CEB9BD1C145F}" srcOrd="0" destOrd="0" parTransId="{30A533D8-53D7-4426-BD01-B695A08025CB}" sibTransId="{3F92035E-77C4-4DB9-A60C-4069D46D4E0B}"/>
    <dgm:cxn modelId="{F01B1DC3-9B15-40DF-9C38-3D4C340F51CB}" type="presOf" srcId="{A0F678FB-06DF-46DB-A9A5-CEB9BD1C145F}" destId="{E2297659-1CEA-473E-A79B-C46936D25716}" srcOrd="0" destOrd="0" presId="urn:microsoft.com/office/officeart/2005/8/layout/vList5"/>
    <dgm:cxn modelId="{D695E3E0-8F6A-45A8-B62C-927C5E8992EA}" type="presParOf" srcId="{653DBCF4-13E4-47E9-BDF7-F38683DF9A4A}" destId="{8D97DCE6-24F2-415F-A050-6233D69858E4}" srcOrd="0" destOrd="0" presId="urn:microsoft.com/office/officeart/2005/8/layout/vList5"/>
    <dgm:cxn modelId="{D70B7C9C-B292-403C-A321-A7599440C205}" type="presParOf" srcId="{8D97DCE6-24F2-415F-A050-6233D69858E4}" destId="{E2297659-1CEA-473E-A79B-C46936D25716}" srcOrd="0" destOrd="0" presId="urn:microsoft.com/office/officeart/2005/8/layout/vList5"/>
    <dgm:cxn modelId="{25FC01B5-A7D2-47E5-AA46-1BB6E658308A}" type="presParOf" srcId="{653DBCF4-13E4-47E9-BDF7-F38683DF9A4A}" destId="{6F753065-D452-4B9F-B214-9ED307A2AA14}" srcOrd="1" destOrd="0" presId="urn:microsoft.com/office/officeart/2005/8/layout/vList5"/>
    <dgm:cxn modelId="{FF87FEA0-590E-4DB2-BCC6-63B30B193155}" type="presParOf" srcId="{653DBCF4-13E4-47E9-BDF7-F38683DF9A4A}" destId="{25B9730C-C34F-4E2A-8D05-E559842C8197}" srcOrd="2" destOrd="0" presId="urn:microsoft.com/office/officeart/2005/8/layout/vList5"/>
    <dgm:cxn modelId="{CAAF5913-974E-40C3-B39D-8AB2AE70832D}" type="presParOf" srcId="{25B9730C-C34F-4E2A-8D05-E559842C8197}" destId="{C1CE0042-93B0-4736-8BC1-381417F8E10B}" srcOrd="0" destOrd="0" presId="urn:microsoft.com/office/officeart/2005/8/layout/vList5"/>
    <dgm:cxn modelId="{5001FAA5-7BFF-4404-A740-ECBA05F54B95}" type="presParOf" srcId="{653DBCF4-13E4-47E9-BDF7-F38683DF9A4A}" destId="{9F6326F3-31E4-4B27-A77B-B465A20BDA75}" srcOrd="3" destOrd="0" presId="urn:microsoft.com/office/officeart/2005/8/layout/vList5"/>
    <dgm:cxn modelId="{CC3B4FAC-C404-49DE-9848-6C70048AFCD0}" type="presParOf" srcId="{653DBCF4-13E4-47E9-BDF7-F38683DF9A4A}" destId="{50132587-5A38-4054-8A7B-88061FA5CDB6}" srcOrd="4" destOrd="0" presId="urn:microsoft.com/office/officeart/2005/8/layout/vList5"/>
    <dgm:cxn modelId="{4F8B5C79-CEAD-49EE-8E7E-5C1A9AE184AD}" type="presParOf" srcId="{50132587-5A38-4054-8A7B-88061FA5CDB6}" destId="{9CA41E03-B606-4B4D-8772-592E1E801276}" srcOrd="0"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88037-61AA-43D7-872A-0BC74D8C9287}">
      <dsp:nvSpPr>
        <dsp:cNvPr id="0" name=""/>
        <dsp:cNvSpPr/>
      </dsp:nvSpPr>
      <dsp:spPr>
        <a:xfrm>
          <a:off x="972626" y="0"/>
          <a:ext cx="5815718" cy="5815718"/>
        </a:xfrm>
        <a:prstGeom prst="triangle">
          <a:avLst/>
        </a:prstGeom>
        <a:solidFill>
          <a:srgbClr val="735A9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ED2115-D1CF-4695-B144-EF93C151F4FA}">
      <dsp:nvSpPr>
        <dsp:cNvPr id="0" name=""/>
        <dsp:cNvSpPr/>
      </dsp:nvSpPr>
      <dsp:spPr>
        <a:xfrm>
          <a:off x="3880485" y="582139"/>
          <a:ext cx="3780216" cy="2067306"/>
        </a:xfrm>
        <a:prstGeom prst="roundRect">
          <a:avLst/>
        </a:prstGeom>
        <a:solidFill>
          <a:schemeClr val="lt1">
            <a:alpha val="90000"/>
            <a:hueOff val="0"/>
            <a:satOff val="0"/>
            <a:lumOff val="0"/>
            <a:alphaOff val="0"/>
          </a:schemeClr>
        </a:solidFill>
        <a:ln w="25400" cap="flat" cmpd="sng" algn="ctr">
          <a:solidFill>
            <a:srgbClr val="735A92"/>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ctr" defTabSz="444500" rtl="1">
            <a:lnSpc>
              <a:spcPct val="100000"/>
            </a:lnSpc>
            <a:spcBef>
              <a:spcPct val="0"/>
            </a:spcBef>
            <a:spcAft>
              <a:spcPct val="35000"/>
            </a:spcAft>
            <a:buNone/>
          </a:pPr>
          <a:r>
            <a:rPr lang="fa-IR" sz="1000" b="0" kern="1200" dirty="0">
              <a:solidFill>
                <a:srgbClr val="00B4FF"/>
              </a:solidFill>
              <a:latin typeface="IRANSansX Light" pitchFamily="2" charset="-78"/>
              <a:cs typeface="IRANSansX Light" pitchFamily="2" charset="-78"/>
            </a:rPr>
            <a:t>روند دریافت خسارت الکترونیکی</a:t>
          </a:r>
          <a:endParaRPr lang="en-US" sz="1000" b="0" kern="1200" dirty="0">
            <a:solidFill>
              <a:srgbClr val="00B4FF"/>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مدارکت رو عکس واضح بگیر یا اسکن کن.</a:t>
          </a:r>
          <a:endParaRPr lang="en-US" sz="1000" kern="1200" dirty="0">
            <a:solidFill>
              <a:srgbClr val="757575"/>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از طریق پنل </a:t>
          </a:r>
          <a:r>
            <a:rPr lang="fa-IR" sz="1000" kern="1200" dirty="0">
              <a:solidFill>
                <a:srgbClr val="757575"/>
              </a:solidFill>
              <a:latin typeface="IRANSansX Light" pitchFamily="2" charset="-78"/>
              <a:cs typeface="IRANSansX Light" pitchFamily="2" charset="-78"/>
            </a:rPr>
            <a:t>بیمه ات </a:t>
          </a:r>
          <a:r>
            <a:rPr lang="ar-SA" sz="1000" kern="1200" dirty="0">
              <a:solidFill>
                <a:srgbClr val="757575"/>
              </a:solidFill>
              <a:latin typeface="IRANSansX Light" pitchFamily="2" charset="-78"/>
              <a:cs typeface="IRANSansX Light" pitchFamily="2" charset="-78"/>
            </a:rPr>
            <a:t>ارسال کن.</a:t>
          </a:r>
          <a:endParaRPr lang="en-US" sz="1000" kern="1200" dirty="0">
            <a:solidFill>
              <a:srgbClr val="757575"/>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تیم ما بررسی می‌کنه و اگر نقصی باشه</a:t>
          </a:r>
          <a:r>
            <a:rPr lang="fa-IR" sz="1000" kern="1200" dirty="0">
              <a:solidFill>
                <a:srgbClr val="757575"/>
              </a:solidFill>
              <a:latin typeface="IRANSansX Light" pitchFamily="2" charset="-78"/>
              <a:cs typeface="IRANSansX Light" pitchFamily="2" charset="-78"/>
            </a:rPr>
            <a:t> داخل همون پنل</a:t>
          </a:r>
          <a:r>
            <a:rPr lang="ar-SA" sz="1000" kern="1200" dirty="0">
              <a:solidFill>
                <a:srgbClr val="757575"/>
              </a:solidFill>
              <a:latin typeface="IRANSansX Light" pitchFamily="2" charset="-78"/>
              <a:cs typeface="IRANSansX Light" pitchFamily="2" charset="-78"/>
            </a:rPr>
            <a:t> اطلاع می‌دیم.</a:t>
          </a:r>
          <a:endParaRPr lang="en-US" sz="1000" kern="1200" dirty="0">
            <a:solidFill>
              <a:srgbClr val="757575"/>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fa-IR" sz="1000" kern="1200" dirty="0">
              <a:solidFill>
                <a:srgbClr val="757575"/>
              </a:solidFill>
              <a:latin typeface="IRANSansX Light" pitchFamily="2" charset="-78"/>
              <a:cs typeface="IRANSansX Light" pitchFamily="2" charset="-78"/>
            </a:rPr>
            <a:t>مدارک بیمارستانی و دندانپزشکی باید به صورت فیزیکی ارسال بشه.</a:t>
          </a:r>
          <a:endParaRPr lang="en-US" sz="1000" kern="1200" dirty="0">
            <a:solidFill>
              <a:srgbClr val="757575"/>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لینک ثبت مدارک:</a:t>
          </a:r>
          <a:r>
            <a:rPr lang="fa-IR" sz="1000" b="0" u="sng" kern="1200" dirty="0">
              <a:solidFill>
                <a:srgbClr val="00B4FF"/>
              </a:solidFill>
              <a:latin typeface="IRANSansX Light" pitchFamily="2" charset="-78"/>
              <a:cs typeface="IRANSansX Light" pitchFamily="2" charset="-78"/>
              <a:hlinkClick xmlns:r="http://schemas.openxmlformats.org/officeDocument/2006/relationships" r:id="rId1">
                <a:extLst>
                  <a:ext uri="{A12FA001-AC4F-418D-AE19-62706E023703}">
                    <ahyp:hlinkClr xmlns:ahyp="http://schemas.microsoft.com/office/drawing/2018/hyperlinkcolor" val="tx"/>
                  </a:ext>
                </a:extLst>
              </a:hlinkClick>
            </a:rPr>
            <a:t>اپلیکیشن سیناد بیمه آسیا</a:t>
          </a:r>
          <a:endParaRPr lang="en-US" sz="1000" b="0" u="sng" kern="1200" dirty="0">
            <a:solidFill>
              <a:srgbClr val="00B4FF"/>
            </a:solidFill>
            <a:latin typeface="IRANSansX Light" pitchFamily="2" charset="-78"/>
            <a:cs typeface="IRANSansX Light" pitchFamily="2" charset="-78"/>
          </a:endParaRPr>
        </a:p>
      </dsp:txBody>
      <dsp:txXfrm>
        <a:off x="3981403" y="683057"/>
        <a:ext cx="3578380" cy="1865470"/>
      </dsp:txXfrm>
    </dsp:sp>
    <dsp:sp modelId="{8A90632E-94ED-4339-996F-F8408F406683}">
      <dsp:nvSpPr>
        <dsp:cNvPr id="0" name=""/>
        <dsp:cNvSpPr/>
      </dsp:nvSpPr>
      <dsp:spPr>
        <a:xfrm>
          <a:off x="3880485" y="2907859"/>
          <a:ext cx="3780216" cy="2067306"/>
        </a:xfrm>
        <a:prstGeom prst="roundRect">
          <a:avLst/>
        </a:prstGeom>
        <a:solidFill>
          <a:schemeClr val="lt1">
            <a:alpha val="90000"/>
            <a:hueOff val="0"/>
            <a:satOff val="0"/>
            <a:lumOff val="0"/>
            <a:alphaOff val="0"/>
          </a:schemeClr>
        </a:solidFill>
        <a:ln w="25400" cap="flat" cmpd="sng" algn="ctr">
          <a:solidFill>
            <a:srgbClr val="735A92"/>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ctr" defTabSz="444500" rtl="1">
            <a:lnSpc>
              <a:spcPct val="100000"/>
            </a:lnSpc>
            <a:spcBef>
              <a:spcPct val="0"/>
            </a:spcBef>
            <a:spcAft>
              <a:spcPct val="35000"/>
            </a:spcAft>
            <a:buNone/>
          </a:pPr>
          <a:r>
            <a:rPr lang="fa-IR" sz="1000" b="0" kern="1200" dirty="0">
              <a:solidFill>
                <a:srgbClr val="00B4FF"/>
              </a:solidFill>
              <a:latin typeface="IRANSansX Light" pitchFamily="2" charset="-78"/>
              <a:cs typeface="IRANSansX Light" pitchFamily="2" charset="-78"/>
            </a:rPr>
            <a:t>روند دریافت خسارت فیزیکی</a:t>
          </a:r>
          <a:endParaRPr lang="en-US" sz="1000" b="0" kern="1200" dirty="0">
            <a:solidFill>
              <a:srgbClr val="00B4FF"/>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مدارک کامل (نسخه + فاکتور + جواب) را جمع کن.</a:t>
          </a:r>
          <a:endParaRPr lang="en-US" sz="1000" kern="1200" dirty="0">
            <a:solidFill>
              <a:srgbClr val="757575"/>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آنها را به واحد خسارت / نماینده</a:t>
          </a:r>
          <a:r>
            <a:rPr lang="fa-IR" sz="1000" kern="1200" dirty="0">
              <a:solidFill>
                <a:srgbClr val="757575"/>
              </a:solidFill>
              <a:latin typeface="IRANSansX Light" pitchFamily="2" charset="-78"/>
              <a:cs typeface="IRANSansX Light" pitchFamily="2" charset="-78"/>
            </a:rPr>
            <a:t> بیمه ات</a:t>
          </a:r>
          <a:r>
            <a:rPr lang="ar-SA" sz="1000" kern="1200" dirty="0">
              <a:solidFill>
                <a:srgbClr val="757575"/>
              </a:solidFill>
              <a:latin typeface="IRANSansX Light" pitchFamily="2" charset="-78"/>
              <a:cs typeface="IRANSansX Light" pitchFamily="2" charset="-78"/>
            </a:rPr>
            <a:t> </a:t>
          </a:r>
          <a:r>
            <a:rPr lang="fa-IR" sz="1000" kern="1200" dirty="0">
              <a:solidFill>
                <a:srgbClr val="757575"/>
              </a:solidFill>
              <a:latin typeface="IRANSansX Light" pitchFamily="2" charset="-78"/>
              <a:cs typeface="IRANSansX Light" pitchFamily="2" charset="-78"/>
            </a:rPr>
            <a:t>تحویل</a:t>
          </a:r>
          <a:r>
            <a:rPr lang="ar-SA" sz="1000" kern="1200" dirty="0">
              <a:solidFill>
                <a:srgbClr val="757575"/>
              </a:solidFill>
              <a:latin typeface="IRANSansX Light" pitchFamily="2" charset="-78"/>
              <a:cs typeface="IRANSansX Light" pitchFamily="2" charset="-78"/>
            </a:rPr>
            <a:t> بده</a:t>
          </a:r>
          <a:r>
            <a:rPr lang="fa-IR" sz="1000" kern="1200" dirty="0">
              <a:solidFill>
                <a:srgbClr val="757575"/>
              </a:solidFill>
              <a:latin typeface="IRANSansX Light" pitchFamily="2" charset="-78"/>
              <a:cs typeface="IRANSansX Light" pitchFamily="2" charset="-78"/>
            </a:rPr>
            <a:t> (حتما کدملی و اسم شرکتت رو بنویس.)</a:t>
          </a:r>
          <a:endParaRPr lang="en-US" sz="1000" kern="1200" dirty="0">
            <a:solidFill>
              <a:srgbClr val="757575"/>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درصورت کامل بودن</a:t>
          </a:r>
          <a:r>
            <a:rPr lang="fa-IR" sz="1000" kern="1200" dirty="0">
              <a:solidFill>
                <a:srgbClr val="757575"/>
              </a:solidFill>
              <a:latin typeface="IRANSansX Light" pitchFamily="2" charset="-78"/>
              <a:cs typeface="IRANSansX Light" pitchFamily="2" charset="-78"/>
            </a:rPr>
            <a:t> مدارک درمانی، </a:t>
          </a:r>
          <a:r>
            <a:rPr lang="ar-SA" sz="1000" kern="1200" dirty="0">
              <a:solidFill>
                <a:srgbClr val="757575"/>
              </a:solidFill>
              <a:latin typeface="IRANSansX Light" pitchFamily="2" charset="-78"/>
              <a:cs typeface="IRANSansX Light" pitchFamily="2" charset="-78"/>
            </a:rPr>
            <a:t>خسارت</a:t>
          </a:r>
          <a:r>
            <a:rPr lang="fa-IR" sz="1000" kern="1200" dirty="0">
              <a:solidFill>
                <a:srgbClr val="757575"/>
              </a:solidFill>
              <a:latin typeface="IRANSansX Light" pitchFamily="2" charset="-78"/>
              <a:cs typeface="IRANSansX Light" pitchFamily="2" charset="-78"/>
            </a:rPr>
            <a:t> به شماره شبا اعلامی</a:t>
          </a:r>
          <a:r>
            <a:rPr lang="ar-SA" sz="1000" kern="1200" dirty="0">
              <a:solidFill>
                <a:srgbClr val="757575"/>
              </a:solidFill>
              <a:latin typeface="IRANSansX Light" pitchFamily="2" charset="-78"/>
              <a:cs typeface="IRANSansX Light" pitchFamily="2" charset="-78"/>
            </a:rPr>
            <a:t> واریز می‌شود.</a:t>
          </a:r>
          <a:endParaRPr lang="en-US" sz="1000" kern="1200" dirty="0">
            <a:solidFill>
              <a:srgbClr val="757575"/>
            </a:solidFill>
            <a:latin typeface="IRANSansX Light" pitchFamily="2" charset="-78"/>
            <a:cs typeface="IRANSansX Light" pitchFamily="2" charset="-78"/>
          </a:endParaRPr>
        </a:p>
        <a:p>
          <a:pPr marL="57150" lvl="1" indent="-57150" algn="ctr" defTabSz="444500" rtl="1">
            <a:lnSpc>
              <a:spcPct val="100000"/>
            </a:lnSpc>
            <a:spcBef>
              <a:spcPct val="0"/>
            </a:spcBef>
            <a:spcAft>
              <a:spcPct val="15000"/>
            </a:spcAft>
            <a:buFont typeface="Wingdings" panose="05000000000000000000" pitchFamily="2" charset="2"/>
            <a:buChar char="q"/>
          </a:pPr>
          <a:r>
            <a:rPr lang="ar-SA" sz="1000" kern="1200" dirty="0">
              <a:solidFill>
                <a:srgbClr val="757575"/>
              </a:solidFill>
              <a:latin typeface="IRANSansX Light" pitchFamily="2" charset="-78"/>
              <a:cs typeface="IRANSansX Light" pitchFamily="2" charset="-78"/>
            </a:rPr>
            <a:t>در صورت نقص، مدارک جهت تکمیل مدارک به نماینده شرکتتون عودت می‌شود.</a:t>
          </a:r>
          <a:endParaRPr lang="en-US" sz="1000" kern="1200" dirty="0">
            <a:solidFill>
              <a:srgbClr val="757575"/>
            </a:solidFill>
            <a:latin typeface="IRANSansX Light" pitchFamily="2" charset="-78"/>
            <a:cs typeface="IRANSansX Light" pitchFamily="2" charset="-78"/>
          </a:endParaRPr>
        </a:p>
      </dsp:txBody>
      <dsp:txXfrm>
        <a:off x="3981403" y="3008777"/>
        <a:ext cx="3578380" cy="18654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97659-1CEA-473E-A79B-C46936D25716}">
      <dsp:nvSpPr>
        <dsp:cNvPr id="0" name=""/>
        <dsp:cNvSpPr/>
      </dsp:nvSpPr>
      <dsp:spPr>
        <a:xfrm>
          <a:off x="3850205" y="0"/>
          <a:ext cx="4331481" cy="1203275"/>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rtl="1">
            <a:lnSpc>
              <a:spcPct val="150000"/>
            </a:lnSpc>
            <a:spcBef>
              <a:spcPct val="0"/>
            </a:spcBef>
            <a:spcAft>
              <a:spcPct val="35000"/>
            </a:spcAft>
            <a:buNone/>
          </a:pPr>
          <a:r>
            <a:rPr lang="ar-SA" sz="1200" kern="1200">
              <a:latin typeface="IRANSansX Light" pitchFamily="2" charset="-78"/>
              <a:cs typeface="IRANSansX Light" pitchFamily="2" charset="-78"/>
            </a:rPr>
            <a:t>مراکز طرف قرارداد </a:t>
          </a:r>
          <a:endParaRPr lang="en-US" sz="1200" kern="1200" dirty="0">
            <a:latin typeface="IRANSansX Light" pitchFamily="2" charset="-78"/>
            <a:cs typeface="IRANSansX Light" pitchFamily="2" charset="-78"/>
          </a:endParaRPr>
        </a:p>
      </dsp:txBody>
      <dsp:txXfrm>
        <a:off x="3908944" y="58739"/>
        <a:ext cx="4214003" cy="1085797"/>
      </dsp:txXfrm>
    </dsp:sp>
    <dsp:sp modelId="{C1CE0042-93B0-4736-8BC1-381417F8E10B}">
      <dsp:nvSpPr>
        <dsp:cNvPr id="0" name=""/>
        <dsp:cNvSpPr/>
      </dsp:nvSpPr>
      <dsp:spPr>
        <a:xfrm>
          <a:off x="3850205" y="1265262"/>
          <a:ext cx="4331481" cy="1203275"/>
        </a:xfrm>
        <a:prstGeom prst="roundRect">
          <a:avLst/>
        </a:prstGeom>
        <a:solidFill>
          <a:schemeClr val="accent4">
            <a:shade val="80000"/>
            <a:hueOff val="-88279"/>
            <a:satOff val="-2183"/>
            <a:lumOff val="124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rtl="1">
            <a:lnSpc>
              <a:spcPct val="150000"/>
            </a:lnSpc>
            <a:spcBef>
              <a:spcPct val="0"/>
            </a:spcBef>
            <a:spcAft>
              <a:spcPct val="35000"/>
            </a:spcAft>
            <a:buNone/>
          </a:pPr>
          <a:r>
            <a:rPr lang="ar-SA" sz="1200" kern="1200" dirty="0">
              <a:latin typeface="IRANSansX Light" pitchFamily="2" charset="-78"/>
              <a:cs typeface="IRANSansX Light" pitchFamily="2" charset="-78"/>
            </a:rPr>
            <a:t>ما با کلی بیمارستان، کلینیک، آزمایشگاه و مراکز تصویربرداری طرف قراردادیم</a:t>
          </a:r>
          <a:r>
            <a:rPr lang="en-US" sz="1200" kern="1200" dirty="0">
              <a:latin typeface="IRANSansX Light" pitchFamily="2" charset="-78"/>
              <a:cs typeface="IRANSansX Light" pitchFamily="2" charset="-78"/>
            </a:rPr>
            <a:t>. </a:t>
          </a:r>
          <a:r>
            <a:rPr lang="ar-SA" sz="1200" kern="1200" dirty="0">
              <a:latin typeface="IRANSansX Light" pitchFamily="2" charset="-78"/>
              <a:cs typeface="IRANSansX Light" pitchFamily="2" charset="-78"/>
            </a:rPr>
            <a:t>اگر دوست داری لیست کاملش رو داشته باشی</a:t>
          </a:r>
          <a:r>
            <a:rPr lang="en-US" sz="1200" kern="1200" dirty="0">
              <a:latin typeface="IRANSansX Light" pitchFamily="2" charset="-78"/>
              <a:cs typeface="IRANSansX Light" pitchFamily="2" charset="-78"/>
            </a:rPr>
            <a:t>: </a:t>
          </a:r>
          <a:r>
            <a:rPr lang="ar-SA" sz="1200" kern="1200" dirty="0">
              <a:latin typeface="IRANSansX Light" pitchFamily="2" charset="-78"/>
              <a:cs typeface="IRANSansX Light" pitchFamily="2" charset="-78"/>
            </a:rPr>
            <a:t>کافیه بری داخل لینک زیر:</a:t>
          </a:r>
          <a:endParaRPr lang="en-US" sz="1200" kern="1200" dirty="0">
            <a:latin typeface="IRANSansX Light" pitchFamily="2" charset="-78"/>
            <a:cs typeface="IRANSansX Light" pitchFamily="2" charset="-78"/>
          </a:endParaRPr>
        </a:p>
      </dsp:txBody>
      <dsp:txXfrm>
        <a:off x="3908944" y="1324001"/>
        <a:ext cx="4214003" cy="1085797"/>
      </dsp:txXfrm>
    </dsp:sp>
    <dsp:sp modelId="{9CA41E03-B606-4B4D-8772-592E1E801276}">
      <dsp:nvSpPr>
        <dsp:cNvPr id="0" name=""/>
        <dsp:cNvSpPr/>
      </dsp:nvSpPr>
      <dsp:spPr>
        <a:xfrm>
          <a:off x="3850205" y="2528701"/>
          <a:ext cx="4331481" cy="1203275"/>
        </a:xfrm>
        <a:prstGeom prst="roundRect">
          <a:avLst/>
        </a:prstGeom>
        <a:solidFill>
          <a:schemeClr val="accent4">
            <a:shade val="80000"/>
            <a:hueOff val="-176558"/>
            <a:satOff val="-4365"/>
            <a:lumOff val="249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rtl="1">
            <a:lnSpc>
              <a:spcPct val="150000"/>
            </a:lnSpc>
            <a:spcBef>
              <a:spcPct val="0"/>
            </a:spcBef>
            <a:spcAft>
              <a:spcPct val="35000"/>
            </a:spcAft>
            <a:buNone/>
          </a:pPr>
          <a:r>
            <a:rPr lang="ar-SA" sz="1200" u="none" kern="1200" dirty="0">
              <a:latin typeface="IRANSansX Light" pitchFamily="2" charset="-78"/>
              <a:cs typeface="IRANSansX Light" pitchFamily="2" charset="-78"/>
            </a:rPr>
            <a:t>لینک مراکز طرف قرارداد بیمه </a:t>
          </a:r>
          <a:r>
            <a:rPr lang="en-US" sz="1200" u="none" kern="1200" dirty="0">
              <a:latin typeface="IRANSansX Light" pitchFamily="2" charset="-78"/>
              <a:cs typeface="IRANSansX Light" pitchFamily="2" charset="-78"/>
            </a:rPr>
            <a:t>:</a:t>
          </a:r>
          <a:r>
            <a:rPr lang="fa-IR" sz="1200" u="none" kern="1200" dirty="0">
              <a:latin typeface="IRANSansX Light" pitchFamily="2" charset="-78"/>
              <a:cs typeface="IRANSansX Light" pitchFamily="2" charset="-78"/>
            </a:rPr>
            <a:t> </a:t>
          </a:r>
          <a:r>
            <a:rPr lang="fa-IR" sz="1200" u="none" kern="1200" dirty="0">
              <a:latin typeface="IRANSansX Light" pitchFamily="2" charset="-78"/>
              <a:ea typeface="+mn-ea"/>
              <a:cs typeface="IRANSansX Light" pitchFamily="2" charset="-78"/>
              <a:hlinkClick xmlns:r="http://schemas.openxmlformats.org/officeDocument/2006/relationships" r:id="rId1">
                <a:extLst>
                  <a:ext uri="{A12FA001-AC4F-418D-AE19-62706E023703}">
                    <ahyp:hlinkClr xmlns:ahyp="http://schemas.microsoft.com/office/drawing/2018/hyperlinkcolor" val="tx"/>
                  </a:ext>
                </a:extLst>
              </a:hlinkClick>
            </a:rPr>
            <a:t>آسیا</a:t>
          </a:r>
          <a:endParaRPr lang="en-US" sz="1200" u="none" kern="1200" dirty="0">
            <a:latin typeface="IRANSansX Light" pitchFamily="2" charset="-78"/>
            <a:ea typeface="+mn-ea"/>
            <a:cs typeface="IRANSansX Light" pitchFamily="2" charset="-78"/>
          </a:endParaRPr>
        </a:p>
      </dsp:txBody>
      <dsp:txXfrm>
        <a:off x="3908944" y="2587440"/>
        <a:ext cx="4214003" cy="10857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803833AB-BCA5-4A17-B4BB-342F0F79E363}" type="datetimeFigureOut">
              <a:rPr lang="en-US" smtClean="0"/>
              <a:t>4/21/2026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4D5AA812-E697-4569-9A79-0948F19E5EAB}" type="slidenum">
              <a:rPr lang="en-US" smtClean="0"/>
              <a:t>‹#›</a:t>
            </a:fld>
            <a:endParaRPr lang="en-US"/>
          </a:p>
        </p:txBody>
      </p:sp>
    </p:spTree>
    <p:extLst>
      <p:ext uri="{BB962C8B-B14F-4D97-AF65-F5344CB8AC3E}">
        <p14:creationId xmlns:p14="http://schemas.microsoft.com/office/powerpoint/2010/main" val="1107456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2</a:t>
            </a:fld>
            <a:endParaRPr lang="en-US"/>
          </a:p>
        </p:txBody>
      </p:sp>
    </p:spTree>
    <p:extLst>
      <p:ext uri="{BB962C8B-B14F-4D97-AF65-F5344CB8AC3E}">
        <p14:creationId xmlns:p14="http://schemas.microsoft.com/office/powerpoint/2010/main" val="3795503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3</a:t>
            </a:fld>
            <a:endParaRPr lang="en-US"/>
          </a:p>
        </p:txBody>
      </p:sp>
    </p:spTree>
    <p:extLst>
      <p:ext uri="{BB962C8B-B14F-4D97-AF65-F5344CB8AC3E}">
        <p14:creationId xmlns:p14="http://schemas.microsoft.com/office/powerpoint/2010/main" val="112386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4</a:t>
            </a:fld>
            <a:endParaRPr lang="en-US"/>
          </a:p>
        </p:txBody>
      </p:sp>
    </p:spTree>
    <p:extLst>
      <p:ext uri="{BB962C8B-B14F-4D97-AF65-F5344CB8AC3E}">
        <p14:creationId xmlns:p14="http://schemas.microsoft.com/office/powerpoint/2010/main" val="1753881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5</a:t>
            </a:fld>
            <a:endParaRPr lang="en-US"/>
          </a:p>
        </p:txBody>
      </p:sp>
    </p:spTree>
    <p:extLst>
      <p:ext uri="{BB962C8B-B14F-4D97-AF65-F5344CB8AC3E}">
        <p14:creationId xmlns:p14="http://schemas.microsoft.com/office/powerpoint/2010/main" val="1127146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6</a:t>
            </a:fld>
            <a:endParaRPr lang="en-US"/>
          </a:p>
        </p:txBody>
      </p:sp>
    </p:spTree>
    <p:extLst>
      <p:ext uri="{BB962C8B-B14F-4D97-AF65-F5344CB8AC3E}">
        <p14:creationId xmlns:p14="http://schemas.microsoft.com/office/powerpoint/2010/main" val="129942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7</a:t>
            </a:fld>
            <a:endParaRPr lang="en-US"/>
          </a:p>
        </p:txBody>
      </p:sp>
    </p:spTree>
    <p:extLst>
      <p:ext uri="{BB962C8B-B14F-4D97-AF65-F5344CB8AC3E}">
        <p14:creationId xmlns:p14="http://schemas.microsoft.com/office/powerpoint/2010/main" val="1466246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8</a:t>
            </a:fld>
            <a:endParaRPr lang="en-US"/>
          </a:p>
        </p:txBody>
      </p:sp>
    </p:spTree>
    <p:extLst>
      <p:ext uri="{BB962C8B-B14F-4D97-AF65-F5344CB8AC3E}">
        <p14:creationId xmlns:p14="http://schemas.microsoft.com/office/powerpoint/2010/main" val="4181620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DA19D-D8A7-07F5-0BE7-2D9388A42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39928-31E2-146C-509C-B9F15C05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8426C-6B69-EC3F-EC9D-A4B1E0BAE0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549F62-A97A-F2B5-A8F3-F33DBF6F6486}"/>
              </a:ext>
            </a:extLst>
          </p:cNvPr>
          <p:cNvSpPr>
            <a:spLocks noGrp="1"/>
          </p:cNvSpPr>
          <p:nvPr>
            <p:ph type="sldNum" sz="quarter" idx="5"/>
          </p:nvPr>
        </p:nvSpPr>
        <p:spPr/>
        <p:txBody>
          <a:bodyPr/>
          <a:lstStyle/>
          <a:p>
            <a:fld id="{4D5AA812-E697-4569-9A79-0948F19E5EAB}" type="slidenum">
              <a:rPr lang="en-US" smtClean="0"/>
              <a:t>9</a:t>
            </a:fld>
            <a:endParaRPr lang="en-US"/>
          </a:p>
        </p:txBody>
      </p:sp>
    </p:spTree>
    <p:extLst>
      <p:ext uri="{BB962C8B-B14F-4D97-AF65-F5344CB8AC3E}">
        <p14:creationId xmlns:p14="http://schemas.microsoft.com/office/powerpoint/2010/main" val="4152421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35508"/>
          </a:xfrm>
          <a:prstGeom prst="rect">
            <a:avLst/>
          </a:prstGeom>
        </p:spPr>
      </p:pic>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AEF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321308" y="736091"/>
            <a:ext cx="9549765" cy="388620"/>
          </a:xfrm>
          <a:custGeom>
            <a:avLst/>
            <a:gdLst/>
            <a:ahLst/>
            <a:cxnLst/>
            <a:rect l="l" t="t" r="r" b="b"/>
            <a:pathLst>
              <a:path w="9549765" h="388619">
                <a:moveTo>
                  <a:pt x="9484614" y="0"/>
                </a:moveTo>
                <a:lnTo>
                  <a:pt x="64769" y="0"/>
                </a:lnTo>
                <a:lnTo>
                  <a:pt x="39540" y="5083"/>
                </a:lnTo>
                <a:lnTo>
                  <a:pt x="18954" y="18954"/>
                </a:lnTo>
                <a:lnTo>
                  <a:pt x="5083" y="39540"/>
                </a:lnTo>
                <a:lnTo>
                  <a:pt x="0" y="64770"/>
                </a:lnTo>
                <a:lnTo>
                  <a:pt x="0" y="323850"/>
                </a:lnTo>
                <a:lnTo>
                  <a:pt x="5083" y="349079"/>
                </a:lnTo>
                <a:lnTo>
                  <a:pt x="18954" y="369665"/>
                </a:lnTo>
                <a:lnTo>
                  <a:pt x="39540" y="383536"/>
                </a:lnTo>
                <a:lnTo>
                  <a:pt x="64769" y="388620"/>
                </a:lnTo>
                <a:lnTo>
                  <a:pt x="9484614" y="388620"/>
                </a:lnTo>
                <a:lnTo>
                  <a:pt x="9509843" y="383536"/>
                </a:lnTo>
                <a:lnTo>
                  <a:pt x="9530429" y="369665"/>
                </a:lnTo>
                <a:lnTo>
                  <a:pt x="9544300" y="349079"/>
                </a:lnTo>
                <a:lnTo>
                  <a:pt x="9549384" y="323850"/>
                </a:lnTo>
                <a:lnTo>
                  <a:pt x="9549384" y="64770"/>
                </a:lnTo>
                <a:lnTo>
                  <a:pt x="9544300" y="39540"/>
                </a:lnTo>
                <a:lnTo>
                  <a:pt x="9530429" y="18954"/>
                </a:lnTo>
                <a:lnTo>
                  <a:pt x="9509843" y="5083"/>
                </a:lnTo>
                <a:lnTo>
                  <a:pt x="9484614" y="0"/>
                </a:lnTo>
                <a:close/>
              </a:path>
            </a:pathLst>
          </a:custGeom>
          <a:solidFill>
            <a:srgbClr val="00B4FF"/>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49858" y="2766821"/>
            <a:ext cx="4641215" cy="1702435"/>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756B677-E399-D7EC-2FEF-CBD9E1EA53AD}"/>
              </a:ext>
            </a:extLst>
          </p:cNvPr>
          <p:cNvSpPr/>
          <p:nvPr/>
        </p:nvSpPr>
        <p:spPr>
          <a:xfrm>
            <a:off x="457200" y="533400"/>
            <a:ext cx="11201400" cy="5943600"/>
          </a:xfrm>
          <a:prstGeom prst="roundRect">
            <a:avLst/>
          </a:prstGeom>
          <a:solidFill>
            <a:srgbClr val="735A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1400" b="1" dirty="0">
                <a:latin typeface="IRANSansX Light" pitchFamily="2" charset="-78"/>
                <a:cs typeface="IRANSansX Light" pitchFamily="2" charset="-78"/>
              </a:rPr>
              <a:t>راهنمای استفاده از بیمه تکمیلی آسیا</a:t>
            </a:r>
            <a:endParaRPr lang="en-US" sz="1400" b="1" dirty="0">
              <a:latin typeface="IRANSansX Light" pitchFamily="2" charset="-78"/>
              <a:cs typeface="IRANSansX Light"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A0CC7E54-9123-D2CC-2EBD-922AFD584405}"/>
              </a:ext>
            </a:extLst>
          </p:cNvPr>
          <p:cNvGraphicFramePr/>
          <p:nvPr>
            <p:extLst>
              <p:ext uri="{D42A27DB-BD31-4B8C-83A1-F6EECF244321}">
                <p14:modId xmlns:p14="http://schemas.microsoft.com/office/powerpoint/2010/main" val="2689696187"/>
              </p:ext>
            </p:extLst>
          </p:nvPr>
        </p:nvGraphicFramePr>
        <p:xfrm>
          <a:off x="2415672" y="813682"/>
          <a:ext cx="8633328" cy="5815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3DB55BD3-0ABA-135B-AD93-E75F3B42FFC5}"/>
              </a:ext>
            </a:extLst>
          </p:cNvPr>
          <p:cNvSpPr/>
          <p:nvPr/>
        </p:nvSpPr>
        <p:spPr>
          <a:xfrm>
            <a:off x="0" y="-2"/>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آشنایی با روند دریافت خسارت</a:t>
            </a:r>
            <a:endParaRPr lang="en-US" sz="1400" dirty="0"/>
          </a:p>
        </p:txBody>
      </p:sp>
    </p:spTree>
    <p:extLst>
      <p:ext uri="{BB962C8B-B14F-4D97-AF65-F5344CB8AC3E}">
        <p14:creationId xmlns:p14="http://schemas.microsoft.com/office/powerpoint/2010/main" val="3971241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4B7AA612-2BC9-3AB6-48C0-C45741C5E300}"/>
              </a:ext>
            </a:extLst>
          </p:cNvPr>
          <p:cNvGraphicFramePr/>
          <p:nvPr>
            <p:extLst>
              <p:ext uri="{D42A27DB-BD31-4B8C-83A1-F6EECF244321}">
                <p14:modId xmlns:p14="http://schemas.microsoft.com/office/powerpoint/2010/main" val="543364683"/>
              </p:ext>
            </p:extLst>
          </p:nvPr>
        </p:nvGraphicFramePr>
        <p:xfrm>
          <a:off x="80054" y="1905000"/>
          <a:ext cx="12031892"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BA2CCF97-1F7B-6499-3804-CCA9B7938EB9}"/>
              </a:ext>
            </a:extLst>
          </p:cNvPr>
          <p:cNvSpPr/>
          <p:nvPr/>
        </p:nvSpPr>
        <p:spPr>
          <a:xfrm>
            <a:off x="0" y="0"/>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آشنایی با مراکز طرف قراداد بیمه تکمیلی</a:t>
            </a:r>
            <a:endParaRPr lang="en-US" sz="1400" dirty="0"/>
          </a:p>
        </p:txBody>
      </p:sp>
    </p:spTree>
    <p:extLst>
      <p:ext uri="{BB962C8B-B14F-4D97-AF65-F5344CB8AC3E}">
        <p14:creationId xmlns:p14="http://schemas.microsoft.com/office/powerpoint/2010/main" val="2258481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A32E42C-E738-7BED-9971-088585E9E92D}"/>
              </a:ext>
            </a:extLst>
          </p:cNvPr>
          <p:cNvSpPr/>
          <p:nvPr/>
        </p:nvSpPr>
        <p:spPr>
          <a:xfrm>
            <a:off x="1371412" y="838200"/>
            <a:ext cx="9449175" cy="5903175"/>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r" rtl="1"/>
            <a:endParaRPr lang="fa-IR" sz="1100" dirty="0">
              <a:solidFill>
                <a:srgbClr val="00B4FF"/>
              </a:solidFill>
              <a:latin typeface="IRANSansX Light" pitchFamily="2" charset="-78"/>
              <a:cs typeface="IRANSansX Light" pitchFamily="2" charset="-78"/>
            </a:endParaRPr>
          </a:p>
          <a:p>
            <a:pPr lvl="0" algn="r" rtl="1"/>
            <a:endParaRPr lang="fa-IR" sz="1100" dirty="0">
              <a:solidFill>
                <a:srgbClr val="00B4FF"/>
              </a:solidFill>
              <a:latin typeface="IRANSansX Light" pitchFamily="2" charset="-78"/>
              <a:cs typeface="IRANSansX Light" pitchFamily="2" charset="-78"/>
            </a:endParaRPr>
          </a:p>
          <a:p>
            <a:pPr lvl="0" algn="r" rtl="1"/>
            <a:r>
              <a:rPr lang="fa-IR" sz="1100" dirty="0">
                <a:solidFill>
                  <a:srgbClr val="00B4FF"/>
                </a:solidFill>
                <a:latin typeface="IRANSansX Light" pitchFamily="2" charset="-78"/>
                <a:cs typeface="IRANSansX Light" pitchFamily="2" charset="-78"/>
              </a:rPr>
              <a:t>بهتره نکات زیر و در حین استفاده از بیمه تکمیلی رعایت کنیم:</a:t>
            </a:r>
          </a:p>
          <a:p>
            <a:pPr lvl="0" algn="r" rtl="1"/>
            <a:endParaRPr lang="fa-IR" sz="1100" dirty="0">
              <a:solidFill>
                <a:srgbClr val="00B4FF"/>
              </a:solidFill>
              <a:latin typeface="IRANSansX Light" pitchFamily="2" charset="-78"/>
              <a:cs typeface="IRANSansX Light" pitchFamily="2" charset="-78"/>
            </a:endParaRPr>
          </a:p>
          <a:p>
            <a:pPr marL="171450" lvl="1" indent="-171450" algn="r" rtl="1">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حتماً مدارک بعد از ثبت در سامانه آسیاپس را تا زمان پرداخت هزینه پیش خودتان نگه دارید</a:t>
            </a:r>
            <a:r>
              <a:rPr lang="en-US" sz="1100" dirty="0">
                <a:solidFill>
                  <a:srgbClr val="757575"/>
                </a:solidFill>
                <a:latin typeface="IRANSansX Light" pitchFamily="2" charset="-78"/>
                <a:cs typeface="IRANSansX Light" pitchFamily="2" charset="-78"/>
              </a:rPr>
              <a:t>.</a:t>
            </a:r>
          </a:p>
          <a:p>
            <a:pPr marL="171450" lvl="1"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همه مدارکت باید مهر پزشک و مهر مرکز درمانی داشته باشه و مشخصات بیمار مثل نام و کدملی و نوع خدمت انجام شده کامل نوشته شده باشه.</a:t>
            </a:r>
            <a:r>
              <a:rPr lang="ar-SA" sz="1100" dirty="0">
                <a:solidFill>
                  <a:srgbClr val="757575"/>
                </a:solidFill>
                <a:latin typeface="IRANSansX Light" pitchFamily="2" charset="-78"/>
                <a:cs typeface="IRANSansX Light" pitchFamily="2" charset="-78"/>
              </a:rPr>
              <a:t>.</a:t>
            </a:r>
            <a:r>
              <a:rPr lang="ar-SA" sz="1100" dirty="0">
                <a:solidFill>
                  <a:srgbClr val="757575"/>
                </a:solidFill>
                <a:effectLst/>
                <a:latin typeface="IRANSansX Light" pitchFamily="2" charset="-78"/>
                <a:ea typeface="Calibri" panose="020F0502020204030204" pitchFamily="34" charset="0"/>
                <a:cs typeface="IRANSansX Light" pitchFamily="2" charset="-78"/>
              </a:rPr>
              <a:t> سربرگ مراکز درمانی و مطب دارای آدرس و شماره تماس  معتبر باشد.</a:t>
            </a:r>
            <a:endParaRPr lang="fa-IR"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توجه کنید حتما باید مستندات نشان دهنده بیماری اتون رو ارسال کنید مثلا اگر دچار شکستگی پا شدین حتما گرافی از ناحیه شکستگی داشته باشین یا اگر تزریق خاصی انجام دادین حتما هزینه دارو ضمیمه باشه، اگه مثلا داری شیمی درمانی میکنی جواب پاتولوژی و اسکن هایی نشان میده چه بیماری داری رو حتما ارسال کن.( این ها چند نمونه بود برای  درک بهتر، برای هر درمانی مدارک و مستندات مخصوص خودش باید ارسال بشه)</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اگر خدماتی نیاز داشتی و مطمئن نبودی تحت پوشش هست یا نه، تعهدات بیمه نامه ات و چک کن.</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اگر هزینه‌ت بالای سقف پوشش بود، ما بر اساس جدول تعرفه تعهدات بیمه‌ای  پرداخت می‌کنیم.</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 مدارک </a:t>
            </a:r>
            <a:r>
              <a:rPr lang="fa-IR" sz="1100" dirty="0">
                <a:solidFill>
                  <a:srgbClr val="757575"/>
                </a:solidFill>
                <a:latin typeface="IRANSansX Light" pitchFamily="2" charset="-78"/>
                <a:cs typeface="IRANSansX Light" pitchFamily="2" charset="-78"/>
              </a:rPr>
              <a:t>پاراکلینیکی و دندانپزشکی </a:t>
            </a:r>
            <a:r>
              <a:rPr lang="ar-SA" sz="1100" dirty="0">
                <a:solidFill>
                  <a:srgbClr val="757575"/>
                </a:solidFill>
                <a:latin typeface="IRANSansX Light" pitchFamily="2" charset="-78"/>
                <a:cs typeface="IRANSansX Light" pitchFamily="2" charset="-78"/>
              </a:rPr>
              <a:t>تا </a:t>
            </a:r>
            <a:r>
              <a:rPr lang="fa-IR" sz="1100" dirty="0">
                <a:solidFill>
                  <a:srgbClr val="757575"/>
                </a:solidFill>
                <a:latin typeface="IRANSansX Light" pitchFamily="2" charset="-78"/>
                <a:cs typeface="IRANSansX Light" pitchFamily="2" charset="-78"/>
              </a:rPr>
              <a:t>120</a:t>
            </a:r>
            <a:r>
              <a:rPr lang="ar-SA" sz="1100" dirty="0">
                <a:solidFill>
                  <a:srgbClr val="757575"/>
                </a:solidFill>
                <a:latin typeface="IRANSansX Light" pitchFamily="2" charset="-78"/>
                <a:cs typeface="IRANSansX Light" pitchFamily="2" charset="-78"/>
              </a:rPr>
              <a:t>روز</a:t>
            </a:r>
            <a:r>
              <a:rPr lang="fa-IR" sz="1100" dirty="0">
                <a:solidFill>
                  <a:srgbClr val="757575"/>
                </a:solidFill>
                <a:latin typeface="IRANSansX Light" pitchFamily="2" charset="-78"/>
                <a:cs typeface="IRANSansX Light" pitchFamily="2" charset="-78"/>
              </a:rPr>
              <a:t> </a:t>
            </a:r>
            <a:r>
              <a:rPr lang="ar-SA" sz="1100" dirty="0">
                <a:solidFill>
                  <a:srgbClr val="757575"/>
                </a:solidFill>
                <a:latin typeface="IRANSansX Light" pitchFamily="2" charset="-78"/>
                <a:cs typeface="IRANSansX Light" pitchFamily="2" charset="-78"/>
              </a:rPr>
              <a:t>(چهار ماه ) بعد از خدمت فرصت ارائه دارند.</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حتی اگه </a:t>
            </a:r>
            <a:r>
              <a:rPr lang="fa-IR" sz="1100" dirty="0">
                <a:solidFill>
                  <a:srgbClr val="757575"/>
                </a:solidFill>
                <a:latin typeface="IRANSansX Light" pitchFamily="2" charset="-78"/>
                <a:cs typeface="IRANSansX Light" pitchFamily="2" charset="-78"/>
              </a:rPr>
              <a:t>مدارکتون </a:t>
            </a:r>
            <a:r>
              <a:rPr lang="ar-SA" sz="1100" dirty="0">
                <a:solidFill>
                  <a:srgbClr val="757575"/>
                </a:solidFill>
                <a:latin typeface="IRANSansX Light" pitchFamily="2" charset="-78"/>
                <a:cs typeface="IRANSansX Light" pitchFamily="2" charset="-78"/>
              </a:rPr>
              <a:t>به خاطر نقص برگشت خوردن حواستون به فرصت چهار ماهه </a:t>
            </a:r>
            <a:r>
              <a:rPr lang="fa-IR" sz="1100" dirty="0">
                <a:solidFill>
                  <a:srgbClr val="757575"/>
                </a:solidFill>
                <a:latin typeface="IRANSansX Light" pitchFamily="2" charset="-78"/>
                <a:cs typeface="IRANSansX Light" pitchFamily="2" charset="-78"/>
              </a:rPr>
              <a:t>(120روزه) </a:t>
            </a:r>
            <a:r>
              <a:rPr lang="ar-SA" sz="1100" dirty="0">
                <a:solidFill>
                  <a:srgbClr val="757575"/>
                </a:solidFill>
                <a:latin typeface="IRANSansX Light" pitchFamily="2" charset="-78"/>
                <a:cs typeface="IRANSansX Light" pitchFamily="2" charset="-78"/>
              </a:rPr>
              <a:t>باشه.</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خدمات زیبایی قابل پرداخت نیست برای عمل هایی که همپوشانی با زیبایی داره مثل عمل بینی و عمل بلفاروپلاستی یا همون برداشتن پلک و عمل های لاغری نیاز به تایید پزشک معتمد قبل از انجام عمل داره... </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هر گونه خط خوردگی در فاکتور مجاز نیست. </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effectLst/>
                <a:latin typeface="IRANSansX Light" pitchFamily="2" charset="-78"/>
                <a:ea typeface="Calibri" panose="020F0502020204030204" pitchFamily="34" charset="0"/>
                <a:cs typeface="IRANSansX Light" pitchFamily="2" charset="-78"/>
              </a:rPr>
              <a:t>فاکتور المثنی، چاپ مجدد، چاپ دوم، کپی رنگی و قبض تکراری مورد قبول نمی باشد.</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داروهای درخواست شخصی</a:t>
            </a:r>
            <a:r>
              <a:rPr lang="fa-IR" sz="1100" dirty="0">
                <a:solidFill>
                  <a:srgbClr val="757575"/>
                </a:solidFill>
                <a:latin typeface="IRANSansX Light" pitchFamily="2" charset="-78"/>
                <a:cs typeface="IRANSansX Light" pitchFamily="2" charset="-78"/>
              </a:rPr>
              <a:t> (</a:t>
            </a:r>
            <a:r>
              <a:rPr lang="en-US" sz="1100" dirty="0" err="1">
                <a:solidFill>
                  <a:srgbClr val="757575"/>
                </a:solidFill>
                <a:latin typeface="IRANSansX Light" pitchFamily="2" charset="-78"/>
                <a:cs typeface="IRANSansX Light" pitchFamily="2" charset="-78"/>
              </a:rPr>
              <a:t>otc</a:t>
            </a:r>
            <a:r>
              <a:rPr lang="fa-IR" sz="1100" dirty="0">
                <a:solidFill>
                  <a:srgbClr val="757575"/>
                </a:solidFill>
                <a:latin typeface="IRANSansX Light" pitchFamily="2" charset="-78"/>
                <a:cs typeface="IRANSansX Light" pitchFamily="2" charset="-78"/>
              </a:rPr>
              <a:t>) یعنی اگه بدون درخواست پزشک باشه، قابل بررسی و پرداخت نیستن.</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اگه اولین بارته بیمه میخری حتما حواست به دوره انتظار بیماری های مزمن باشه. (اگه تو زمان انتظار باشه بیمه هزینه ای پرداخت نمی کنه قبلش حتما با تیم پشتیبانی چک کن.)</a:t>
            </a:r>
          </a:p>
          <a:p>
            <a:pPr marL="171450" lvl="1" indent="-171450" algn="r" rtl="1">
              <a:lnSpc>
                <a:spcPct val="150000"/>
              </a:lnSpc>
              <a:buFont typeface="Wingdings" panose="05000000000000000000" pitchFamily="2" charset="2"/>
              <a:buChar char="q"/>
            </a:pPr>
            <a:r>
              <a:rPr lang="ar-SA" sz="1100" dirty="0">
                <a:solidFill>
                  <a:srgbClr val="757575"/>
                </a:solidFill>
                <a:latin typeface="IRANSansX Light" pitchFamily="2" charset="-78"/>
                <a:cs typeface="IRANSansX Light" pitchFamily="2" charset="-78"/>
              </a:rPr>
              <a:t>نکته:در صورتیکه دستور پزشک به صورت سیستمی نوشته شده باشد و در فاکتور مرکز درمانی سهم بیمه پایه(تامین اجتماعی) اعمال گردیده باشد نیاز به ارسال دستور پزشک نمی باشد،در صورت عدم اعمال سهم بیمه پایه و آزاد بودن هزینه دستور پزشک الزامی می باشد(این دستور پزشک از سامانه تامین من قسمت نسخه های الکترونیک قابل دریافت می باشد.</a:t>
            </a:r>
            <a:endParaRPr lang="en-US" sz="1100" dirty="0">
              <a:solidFill>
                <a:srgbClr val="757575"/>
              </a:solidFill>
              <a:latin typeface="IRANSansX Light" pitchFamily="2" charset="-78"/>
              <a:cs typeface="IRANSansX Light" pitchFamily="2" charset="-78"/>
            </a:endParaRPr>
          </a:p>
          <a:p>
            <a:pPr marL="171450" lvl="1" indent="-171450" algn="r" rtl="1">
              <a:lnSpc>
                <a:spcPct val="150000"/>
              </a:lnSpc>
              <a:buFont typeface="Wingdings" panose="05000000000000000000" pitchFamily="2" charset="2"/>
              <a:buChar char="q"/>
            </a:pPr>
            <a:endParaRPr lang="en-US" sz="1100" dirty="0">
              <a:solidFill>
                <a:srgbClr val="757575"/>
              </a:solidFill>
              <a:latin typeface="IRANSansX Light" pitchFamily="2" charset="-78"/>
              <a:cs typeface="IRANSansX Light" pitchFamily="2" charset="-78"/>
            </a:endParaRPr>
          </a:p>
        </p:txBody>
      </p:sp>
      <p:sp>
        <p:nvSpPr>
          <p:cNvPr id="8" name="Rectangle 7">
            <a:extLst>
              <a:ext uri="{FF2B5EF4-FFF2-40B4-BE49-F238E27FC236}">
                <a16:creationId xmlns:a16="http://schemas.microsoft.com/office/drawing/2014/main" id="{7E1D46B3-FFD6-5795-096A-B0072708A324}"/>
              </a:ext>
            </a:extLst>
          </p:cNvPr>
          <p:cNvSpPr/>
          <p:nvPr/>
        </p:nvSpPr>
        <p:spPr>
          <a:xfrm>
            <a:off x="-1" y="0"/>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نکات بسیار مهم</a:t>
            </a:r>
            <a:endParaRPr lang="en-US" sz="1400" dirty="0"/>
          </a:p>
        </p:txBody>
      </p:sp>
    </p:spTree>
    <p:extLst>
      <p:ext uri="{BB962C8B-B14F-4D97-AF65-F5344CB8AC3E}">
        <p14:creationId xmlns:p14="http://schemas.microsoft.com/office/powerpoint/2010/main" val="363099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A32E42C-E738-7BED-9971-088585E9E92D}"/>
              </a:ext>
            </a:extLst>
          </p:cNvPr>
          <p:cNvSpPr/>
          <p:nvPr/>
        </p:nvSpPr>
        <p:spPr>
          <a:xfrm>
            <a:off x="1371412" y="821662"/>
            <a:ext cx="9449175" cy="5903175"/>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r" rtl="1"/>
            <a:r>
              <a:rPr lang="fa-IR" sz="1100" dirty="0">
                <a:solidFill>
                  <a:srgbClr val="00B4FF"/>
                </a:solidFill>
                <a:latin typeface="IRANSansX Light" pitchFamily="2" charset="-78"/>
                <a:cs typeface="IRANSansX Light" pitchFamily="2" charset="-78"/>
              </a:rPr>
              <a:t>نکات مهم:</a:t>
            </a:r>
          </a:p>
          <a:p>
            <a:pPr marL="171450" marR="0" indent="-171450" algn="r" rtl="1">
              <a:lnSpc>
                <a:spcPct val="107000"/>
              </a:lnSpc>
              <a:spcBef>
                <a:spcPts val="1500"/>
              </a:spcBef>
              <a:spcAft>
                <a:spcPts val="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نکته مهم</a:t>
            </a:r>
            <a:r>
              <a:rPr lang="en-US" sz="1100" dirty="0">
                <a:solidFill>
                  <a:srgbClr val="757575"/>
                </a:solidFill>
                <a:latin typeface="IRANSansX Light" pitchFamily="2" charset="-78"/>
                <a:cs typeface="IRANSansX Light" pitchFamily="2" charset="-78"/>
              </a:rPr>
              <a:t>:  </a:t>
            </a:r>
            <a:r>
              <a:rPr lang="ar-SA" sz="1100" dirty="0">
                <a:solidFill>
                  <a:srgbClr val="757575"/>
                </a:solidFill>
                <a:latin typeface="IRANSansX Light" pitchFamily="2" charset="-78"/>
                <a:cs typeface="IRANSansX Light" pitchFamily="2" charset="-78"/>
              </a:rPr>
              <a:t>هر مستندی که  دال بر پرداخت می باشد تا سقف 7 میلیون تومان نیاز به پوز بانکی ندارد و بیشتر از این مبلغ </a:t>
            </a:r>
            <a:r>
              <a:rPr lang="ar-SA" sz="1100" dirty="0">
                <a:solidFill>
                  <a:srgbClr val="00B4FF"/>
                </a:solidFill>
                <a:latin typeface="IRANSansX Light" pitchFamily="2" charset="-78"/>
                <a:cs typeface="IRANSansX Light" pitchFamily="2" charset="-78"/>
              </a:rPr>
              <a:t>پوز بانکی الزامی </a:t>
            </a:r>
            <a:r>
              <a:rPr lang="ar-SA" sz="1100" dirty="0">
                <a:solidFill>
                  <a:srgbClr val="757575"/>
                </a:solidFill>
                <a:latin typeface="IRANSansX Light" pitchFamily="2" charset="-78"/>
                <a:cs typeface="IRANSansX Light" pitchFamily="2" charset="-78"/>
              </a:rPr>
              <a:t>است که ثبت شود. </a:t>
            </a:r>
            <a:endParaRPr lang="en-US" sz="1100" dirty="0">
              <a:solidFill>
                <a:srgbClr val="757575"/>
              </a:solidFill>
              <a:latin typeface="IRANSansX Light" pitchFamily="2" charset="-78"/>
              <a:cs typeface="IRANSansX Light" pitchFamily="2" charset="-78"/>
            </a:endParaRPr>
          </a:p>
          <a:p>
            <a:pPr marL="171450" marR="0" indent="-171450" algn="r" rtl="1">
              <a:lnSpc>
                <a:spcPct val="107000"/>
              </a:lnSpc>
              <a:spcBef>
                <a:spcPts val="1500"/>
              </a:spcBef>
              <a:spcAft>
                <a:spcPts val="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مدارک بیمارستانی نیاز به ثبت ندارد،  حتما باید اصل مدرک (صورتحساب به همراه خلاصه پرونده. برگه بیهوشی(در صورت داشتن بیهوشی)، ریز دارو لوازم ، پرونده کامل تحویل نماینده بیمه اسیا شود</a:t>
            </a:r>
            <a:r>
              <a:rPr lang="fa-IR" sz="1100" dirty="0">
                <a:solidFill>
                  <a:srgbClr val="757575"/>
                </a:solidFill>
                <a:latin typeface="IRANSansX Light" pitchFamily="2" charset="-78"/>
                <a:cs typeface="IRANSansX Light" pitchFamily="2" charset="-78"/>
              </a:rPr>
              <a:t>.</a:t>
            </a:r>
          </a:p>
          <a:p>
            <a:pPr marL="171450" indent="-171450" algn="r" rtl="1">
              <a:spcBef>
                <a:spcPts val="1500"/>
              </a:spcBef>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از تاریخ دستور پزشک تا انجام امور درمانی (آزمایش، سونوگرافی، خرید عینک و...) نباید بیشتر از یک ماه گذشته باشه</a:t>
            </a:r>
            <a:r>
              <a:rPr lang="en-US" sz="1100" dirty="0">
                <a:solidFill>
                  <a:srgbClr val="757575"/>
                </a:solidFill>
                <a:latin typeface="IRANSansX Light" pitchFamily="2" charset="-78"/>
                <a:cs typeface="IRANSansX Light" pitchFamily="2" charset="-78"/>
              </a:rPr>
              <a:t>.</a:t>
            </a:r>
            <a:endParaRPr lang="fa-IR" sz="1100" dirty="0">
              <a:solidFill>
                <a:srgbClr val="757575"/>
              </a:solidFill>
              <a:latin typeface="IRANSansX Light" pitchFamily="2" charset="-78"/>
              <a:cs typeface="IRANSansX Light" pitchFamily="2" charset="-78"/>
            </a:endParaRPr>
          </a:p>
          <a:p>
            <a:pPr marL="171450" indent="-171450" algn="r" rtl="1">
              <a:spcBef>
                <a:spcPts val="1500"/>
              </a:spcBef>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marR="0" lvl="0" indent="-171450" algn="r" rtl="1">
              <a:spcBef>
                <a:spcPts val="0"/>
              </a:spcBef>
              <a:spcAft>
                <a:spcPts val="800"/>
              </a:spcAft>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هنگام مراجعه به اورژانس، حتماً صورتحساب و گزارش تریاژ یا شرح حال بیمار را دریافت کنید. هیچ‌گونه هزینه اضافی به بیمارستان یا پزشک را بدون رسید ممهور پرداخت نکنید</a:t>
            </a:r>
            <a:r>
              <a:rPr lang="en-US" sz="1100" dirty="0">
                <a:solidFill>
                  <a:srgbClr val="757575"/>
                </a:solidFill>
                <a:latin typeface="IRANSansX Light" pitchFamily="2" charset="-78"/>
                <a:cs typeface="IRANSansX Light" pitchFamily="2" charset="-78"/>
              </a:rPr>
              <a:t>.</a:t>
            </a:r>
          </a:p>
          <a:p>
            <a:pPr marL="171450" indent="-171450" algn="r" rtl="1">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عمل جراحی در مطب، هزینه های زیبایی، داروهای آرایشی، بهداشتی، تقویتی، هزینه اتاق خصوصی در بیمارستان، عیوب مادرزادی و موارد مشابه، مشاوره تحصیلی و زوج درمانی، هرگونه اقدامات درمانی که نیاز به بیهوشی دارد در صورتی که در مطب انجام شود، تحت پوشش بیمه تکمیلی نیست</a:t>
            </a:r>
            <a:r>
              <a:rPr lang="fa-IR" sz="1100" dirty="0">
                <a:solidFill>
                  <a:srgbClr val="757575"/>
                </a:solidFill>
                <a:latin typeface="IRANSansX Light" pitchFamily="2" charset="-78"/>
                <a:cs typeface="IRANSansX Light" pitchFamily="2" charset="-78"/>
              </a:rPr>
              <a:t>.</a:t>
            </a:r>
            <a:endParaRPr lang="en-US" sz="1100" dirty="0">
              <a:solidFill>
                <a:srgbClr val="757575"/>
              </a:solidFill>
              <a:latin typeface="IRANSansX Light" pitchFamily="2" charset="-78"/>
              <a:cs typeface="IRANSansX Light" pitchFamily="2" charset="-78"/>
            </a:endParaRPr>
          </a:p>
          <a:p>
            <a:pPr marL="171450" indent="-171450" algn="r" rtl="1">
              <a:spcBef>
                <a:spcPts val="1500"/>
              </a:spcBef>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indent="-171450" algn="r" rtl="1">
              <a:spcBef>
                <a:spcPts val="1500"/>
              </a:spcBef>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marR="0" indent="-171450" algn="r" rtl="1">
              <a:lnSpc>
                <a:spcPct val="107000"/>
              </a:lnSpc>
              <a:spcBef>
                <a:spcPts val="1500"/>
              </a:spcBef>
              <a:spcAft>
                <a:spcPts val="0"/>
              </a:spcAft>
              <a:buFont typeface="Wingdings" panose="05000000000000000000" pitchFamily="2" charset="2"/>
              <a:buChar char="q"/>
            </a:pPr>
            <a:endParaRPr lang="en-US" sz="1100" dirty="0">
              <a:solidFill>
                <a:srgbClr val="757575"/>
              </a:solidFill>
              <a:latin typeface="IRANSansX Light" pitchFamily="2" charset="-78"/>
              <a:cs typeface="IRANSansX Light" pitchFamily="2" charset="-78"/>
            </a:endParaRPr>
          </a:p>
        </p:txBody>
      </p:sp>
      <p:sp>
        <p:nvSpPr>
          <p:cNvPr id="5" name="Rectangle 4">
            <a:extLst>
              <a:ext uri="{FF2B5EF4-FFF2-40B4-BE49-F238E27FC236}">
                <a16:creationId xmlns:a16="http://schemas.microsoft.com/office/drawing/2014/main" id="{8D7CA693-3BD7-609B-9D84-B0E461030FED}"/>
              </a:ext>
            </a:extLst>
          </p:cNvPr>
          <p:cNvSpPr/>
          <p:nvPr/>
        </p:nvSpPr>
        <p:spPr>
          <a:xfrm>
            <a:off x="-1" y="0"/>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نکات بسیار مهم</a:t>
            </a:r>
            <a:endParaRPr lang="en-US" sz="1400" dirty="0"/>
          </a:p>
        </p:txBody>
      </p:sp>
    </p:spTree>
    <p:extLst>
      <p:ext uri="{BB962C8B-B14F-4D97-AF65-F5344CB8AC3E}">
        <p14:creationId xmlns:p14="http://schemas.microsoft.com/office/powerpoint/2010/main" val="87612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CB49270-DA29-1862-EB38-C147219982F6}"/>
              </a:ext>
            </a:extLst>
          </p:cNvPr>
          <p:cNvSpPr/>
          <p:nvPr/>
        </p:nvSpPr>
        <p:spPr>
          <a:xfrm>
            <a:off x="3962400" y="763524"/>
            <a:ext cx="4315536" cy="6018276"/>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r" rtl="1">
              <a:spcBef>
                <a:spcPts val="0"/>
              </a:spcBef>
              <a:spcAft>
                <a:spcPts val="800"/>
              </a:spcAft>
            </a:pPr>
            <a:r>
              <a:rPr lang="ar-SA" sz="1050" dirty="0">
                <a:solidFill>
                  <a:srgbClr val="008FFF"/>
                </a:solidFill>
                <a:latin typeface="IRANSansX Light" pitchFamily="2" charset="-78"/>
                <a:cs typeface="IRANSansX Light" pitchFamily="2" charset="-78"/>
              </a:rPr>
              <a:t>گفتاردرمانی و کاردرمانی: </a:t>
            </a:r>
            <a:endParaRPr lang="fa-IR" sz="1050" dirty="0">
              <a:solidFill>
                <a:srgbClr val="008FFF"/>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اصل </a:t>
            </a:r>
            <a:r>
              <a:rPr lang="ar-SA" sz="1050" dirty="0">
                <a:solidFill>
                  <a:srgbClr val="757575"/>
                </a:solidFill>
                <a:latin typeface="IRANSansX Light" pitchFamily="2" charset="-78"/>
                <a:cs typeface="IRANSansX Light" pitchFamily="2" charset="-78"/>
              </a:rPr>
              <a:t>نسخه</a:t>
            </a:r>
            <a:r>
              <a:rPr lang="fa-IR" sz="1050" dirty="0">
                <a:solidFill>
                  <a:srgbClr val="757575"/>
                </a:solidFill>
                <a:latin typeface="IRANSansX Light" pitchFamily="2" charset="-78"/>
                <a:cs typeface="IRANSansX Light" pitchFamily="2" charset="-78"/>
              </a:rPr>
              <a:t> یا همون</a:t>
            </a:r>
            <a:r>
              <a:rPr lang="ar-SA" sz="1050" dirty="0">
                <a:solidFill>
                  <a:srgbClr val="757575"/>
                </a:solidFill>
                <a:latin typeface="IRANSansX Light" pitchFamily="2" charset="-78"/>
                <a:cs typeface="IRANSansX Light" pitchFamily="2" charset="-78"/>
              </a:rPr>
              <a:t> </a:t>
            </a:r>
            <a:r>
              <a:rPr lang="fa-IR" sz="1050" dirty="0">
                <a:solidFill>
                  <a:srgbClr val="757575"/>
                </a:solidFill>
                <a:latin typeface="IRANSansX Light" pitchFamily="2" charset="-78"/>
                <a:cs typeface="IRANSansX Light" pitchFamily="2" charset="-78"/>
              </a:rPr>
              <a:t>دستور پزشک </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اصل فاکتور پرداختی</a:t>
            </a:r>
          </a:p>
          <a:p>
            <a:pPr marL="171450" marR="0" indent="-171450" algn="r" rtl="1">
              <a:spcBef>
                <a:spcPts val="0"/>
              </a:spcBef>
              <a:spcAft>
                <a:spcPts val="800"/>
              </a:spcAft>
              <a:buFont typeface="Wingdings" panose="05000000000000000000" pitchFamily="2" charset="2"/>
              <a:buChar char="q"/>
            </a:pPr>
            <a:r>
              <a:rPr lang="ar-SA" sz="1050" dirty="0">
                <a:solidFill>
                  <a:srgbClr val="757575"/>
                </a:solidFill>
                <a:latin typeface="IRANSansX Light" pitchFamily="2" charset="-78"/>
                <a:cs typeface="IRANSansX Light" pitchFamily="2" charset="-78"/>
              </a:rPr>
              <a:t>تفکیک جلسات مهر شده</a:t>
            </a:r>
            <a:endParaRPr lang="fa-IR" sz="1050" dirty="0">
              <a:solidFill>
                <a:srgbClr val="757575"/>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ar-SA" sz="1050" dirty="0">
                <a:solidFill>
                  <a:srgbClr val="757575"/>
                </a:solidFill>
                <a:latin typeface="IRANSansX Light" pitchFamily="2" charset="-78"/>
                <a:cs typeface="IRANSansX Light" pitchFamily="2" charset="-78"/>
              </a:rPr>
              <a:t>شرح بیماری و علت درمان توسط پزشک متخصص مربوطه</a:t>
            </a:r>
            <a:endParaRPr lang="en-US" sz="1050" dirty="0">
              <a:solidFill>
                <a:srgbClr val="757575"/>
              </a:solidFill>
              <a:latin typeface="IRANSansX Light" pitchFamily="2" charset="-78"/>
              <a:cs typeface="IRANSansX Light" pitchFamily="2" charset="-78"/>
            </a:endParaRPr>
          </a:p>
          <a:p>
            <a:pPr marR="0" algn="r" rtl="1">
              <a:spcBef>
                <a:spcPts val="0"/>
              </a:spcBef>
              <a:spcAft>
                <a:spcPts val="800"/>
              </a:spcAft>
            </a:pPr>
            <a:r>
              <a:rPr lang="fa-IR" sz="1050" dirty="0">
                <a:solidFill>
                  <a:srgbClr val="008FFF"/>
                </a:solidFill>
                <a:latin typeface="IRANSansX Light" pitchFamily="2" charset="-78"/>
                <a:cs typeface="IRANSansX Light" pitchFamily="2" charset="-78"/>
              </a:rPr>
              <a:t>انواع آندوسکوپی:</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اصل فاکتور پرداختی مهر شده</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جواب آندوسکوپی</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در صورت برداشتن نمونه یا توده حتما جواب پاتولوژی ضمیمه شود.</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ریز قیمت و لیست دارو و لوازم مصرفی</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برگه بیهوشی در صورت انجام بیهوشی</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در صورت برداشت پولیپ باید حتما در بیمارستان انجام گردد</a:t>
            </a:r>
            <a:r>
              <a:rPr lang="fa-IR" sz="1800" kern="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fa-IR" sz="1050" dirty="0">
              <a:solidFill>
                <a:srgbClr val="757575"/>
              </a:solidFill>
              <a:latin typeface="IRANSansX Light" pitchFamily="2" charset="-78"/>
              <a:cs typeface="IRANSansX Light" pitchFamily="2" charset="-78"/>
            </a:endParaRPr>
          </a:p>
          <a:p>
            <a:pPr marL="0" marR="0" algn="r" rtl="1">
              <a:spcBef>
                <a:spcPts val="0"/>
              </a:spcBef>
              <a:spcAft>
                <a:spcPts val="800"/>
              </a:spcAft>
            </a:pPr>
            <a:r>
              <a:rPr lang="ar-SA" sz="1050" dirty="0">
                <a:solidFill>
                  <a:srgbClr val="008FFF"/>
                </a:solidFill>
                <a:latin typeface="IRANSansX Light" pitchFamily="2" charset="-78"/>
                <a:cs typeface="IRANSansX Light" pitchFamily="2" charset="-78"/>
              </a:rPr>
              <a:t>عینک</a:t>
            </a:r>
            <a:r>
              <a:rPr lang="fa-IR" sz="1050" dirty="0">
                <a:solidFill>
                  <a:srgbClr val="008FFF"/>
                </a:solidFill>
                <a:latin typeface="IRANSansX Light" pitchFamily="2" charset="-78"/>
                <a:cs typeface="IRANSansX Light" pitchFamily="2" charset="-78"/>
              </a:rPr>
              <a:t>:</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اصل </a:t>
            </a:r>
            <a:r>
              <a:rPr lang="ar-SA" sz="1050" dirty="0">
                <a:solidFill>
                  <a:srgbClr val="757575"/>
                </a:solidFill>
                <a:latin typeface="IRANSansX Light" pitchFamily="2" charset="-78"/>
                <a:cs typeface="IRANSansX Light" pitchFamily="2" charset="-78"/>
              </a:rPr>
              <a:t>سخه </a:t>
            </a:r>
            <a:r>
              <a:rPr lang="fa-IR" sz="1050" dirty="0">
                <a:solidFill>
                  <a:srgbClr val="757575"/>
                </a:solidFill>
                <a:latin typeface="IRANSansX Light" pitchFamily="2" charset="-78"/>
                <a:cs typeface="IRANSansX Light" pitchFamily="2" charset="-78"/>
              </a:rPr>
              <a:t>یا همان دستور </a:t>
            </a:r>
            <a:r>
              <a:rPr lang="ar-SA" sz="1050" dirty="0">
                <a:solidFill>
                  <a:srgbClr val="757575"/>
                </a:solidFill>
                <a:latin typeface="IRANSansX Light" pitchFamily="2" charset="-78"/>
                <a:cs typeface="IRANSansX Light" pitchFamily="2" charset="-78"/>
              </a:rPr>
              <a:t>چشم‌پزشک</a:t>
            </a:r>
            <a:endParaRPr lang="fa-IR" sz="1050" dirty="0">
              <a:solidFill>
                <a:srgbClr val="757575"/>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en-US" sz="1050" dirty="0">
                <a:solidFill>
                  <a:srgbClr val="757575"/>
                </a:solidFill>
                <a:latin typeface="IRANSansX Light" pitchFamily="2" charset="-78"/>
                <a:cs typeface="IRANSansX Light" pitchFamily="2" charset="-78"/>
              </a:rPr>
              <a:t> </a:t>
            </a:r>
            <a:r>
              <a:rPr lang="ar-SA" sz="1050" dirty="0">
                <a:solidFill>
                  <a:srgbClr val="757575"/>
                </a:solidFill>
                <a:latin typeface="IRANSansX Light" pitchFamily="2" charset="-78"/>
                <a:cs typeface="IRANSansX Light" pitchFamily="2" charset="-78"/>
              </a:rPr>
              <a:t>فاکتور مهر شده عینک‌سازی</a:t>
            </a:r>
            <a:endParaRPr lang="fa-IR" sz="1050" dirty="0">
              <a:solidFill>
                <a:srgbClr val="757575"/>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برگه ی اپتومتری با نام و مشخصات بیمه شده و مهر متخصص یا اپتومتریست</a:t>
            </a:r>
          </a:p>
          <a:p>
            <a:pPr marL="0" marR="0" algn="r" rtl="1">
              <a:spcBef>
                <a:spcPts val="0"/>
              </a:spcBef>
              <a:spcAft>
                <a:spcPts val="800"/>
              </a:spcAft>
            </a:pPr>
            <a:r>
              <a:rPr lang="ar-SA" sz="1050" dirty="0">
                <a:solidFill>
                  <a:srgbClr val="008FFF"/>
                </a:solidFill>
                <a:latin typeface="IRANSansX Light" pitchFamily="2" charset="-78"/>
                <a:cs typeface="IRANSansX Light" pitchFamily="2" charset="-78"/>
              </a:rPr>
              <a:t>فیزیوتراپی: </a:t>
            </a:r>
            <a:endParaRPr lang="fa-IR" sz="1050" dirty="0">
              <a:solidFill>
                <a:srgbClr val="008FFF"/>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اصل </a:t>
            </a:r>
            <a:r>
              <a:rPr lang="ar-SA" sz="1050" dirty="0">
                <a:solidFill>
                  <a:srgbClr val="757575"/>
                </a:solidFill>
                <a:latin typeface="IRANSansX Light" pitchFamily="2" charset="-78"/>
                <a:cs typeface="IRANSansX Light" pitchFamily="2" charset="-78"/>
              </a:rPr>
              <a:t>نسخه</a:t>
            </a:r>
            <a:r>
              <a:rPr lang="fa-IR" sz="1050" dirty="0">
                <a:solidFill>
                  <a:srgbClr val="757575"/>
                </a:solidFill>
                <a:latin typeface="IRANSansX Light" pitchFamily="2" charset="-78"/>
                <a:cs typeface="IRANSansX Light" pitchFamily="2" charset="-78"/>
              </a:rPr>
              <a:t> یا همون</a:t>
            </a:r>
            <a:r>
              <a:rPr lang="ar-SA" sz="1050" dirty="0">
                <a:solidFill>
                  <a:srgbClr val="757575"/>
                </a:solidFill>
                <a:latin typeface="IRANSansX Light" pitchFamily="2" charset="-78"/>
                <a:cs typeface="IRANSansX Light" pitchFamily="2" charset="-78"/>
              </a:rPr>
              <a:t> </a:t>
            </a:r>
            <a:r>
              <a:rPr lang="fa-IR" sz="1050" dirty="0">
                <a:solidFill>
                  <a:srgbClr val="757575"/>
                </a:solidFill>
                <a:latin typeface="IRANSansX Light" pitchFamily="2" charset="-78"/>
                <a:cs typeface="IRANSansX Light" pitchFamily="2" charset="-78"/>
              </a:rPr>
              <a:t>دستور پزشک </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اصل فاکتور پرداختی</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ریز </a:t>
            </a:r>
            <a:r>
              <a:rPr lang="ar-SA" sz="1050" dirty="0">
                <a:solidFill>
                  <a:srgbClr val="757575"/>
                </a:solidFill>
                <a:latin typeface="IRANSansX Light" pitchFamily="2" charset="-78"/>
                <a:cs typeface="IRANSansX Light" pitchFamily="2" charset="-78"/>
              </a:rPr>
              <a:t>جلسات مهرشده </a:t>
            </a:r>
            <a:endParaRPr lang="fa-IR" sz="1050" dirty="0">
              <a:solidFill>
                <a:srgbClr val="757575"/>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ar-SA" sz="1050" dirty="0">
                <a:solidFill>
                  <a:srgbClr val="757575"/>
                </a:solidFill>
                <a:latin typeface="IRANSansX Light" pitchFamily="2" charset="-78"/>
                <a:cs typeface="IRANSansX Light" pitchFamily="2" charset="-78"/>
              </a:rPr>
              <a:t>گزارش اسکن یا ام آر ای محل درمان (بیش از 10جلسه</a:t>
            </a:r>
            <a:r>
              <a:rPr lang="fa-IR" sz="1050" dirty="0">
                <a:solidFill>
                  <a:srgbClr val="757575"/>
                </a:solidFill>
                <a:latin typeface="IRANSansX Light" pitchFamily="2" charset="-78"/>
                <a:cs typeface="IRANSansX Light" pitchFamily="2" charset="-78"/>
              </a:rPr>
              <a:t> یا بیش از دو اندام</a:t>
            </a:r>
            <a:r>
              <a:rPr lang="ar-SA" sz="1050" dirty="0">
                <a:solidFill>
                  <a:srgbClr val="757575"/>
                </a:solidFill>
                <a:latin typeface="IRANSansX Light" pitchFamily="2" charset="-78"/>
                <a:cs typeface="IRANSansX Light" pitchFamily="2" charset="-78"/>
              </a:rPr>
              <a:t>)</a:t>
            </a:r>
            <a:endParaRPr lang="en-US" sz="1050" dirty="0">
              <a:solidFill>
                <a:srgbClr val="757575"/>
              </a:solidFill>
              <a:latin typeface="IRANSansX Light" pitchFamily="2" charset="-78"/>
              <a:cs typeface="IRANSansX Light" pitchFamily="2" charset="-78"/>
            </a:endParaRPr>
          </a:p>
        </p:txBody>
      </p:sp>
      <p:sp>
        <p:nvSpPr>
          <p:cNvPr id="8" name="Rectangle: Rounded Corners 7">
            <a:extLst>
              <a:ext uri="{FF2B5EF4-FFF2-40B4-BE49-F238E27FC236}">
                <a16:creationId xmlns:a16="http://schemas.microsoft.com/office/drawing/2014/main" id="{13F68531-B123-2102-D6DF-E9BC2EB6261F}"/>
              </a:ext>
            </a:extLst>
          </p:cNvPr>
          <p:cNvSpPr/>
          <p:nvPr/>
        </p:nvSpPr>
        <p:spPr>
          <a:xfrm>
            <a:off x="8422962" y="990600"/>
            <a:ext cx="3581400" cy="5410200"/>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r" rtl="1">
              <a:lnSpc>
                <a:spcPct val="150000"/>
              </a:lnSpc>
              <a:spcBef>
                <a:spcPts val="0"/>
              </a:spcBef>
              <a:spcAft>
                <a:spcPts val="800"/>
              </a:spcAft>
            </a:pPr>
            <a:r>
              <a:rPr lang="en-US" sz="1050" dirty="0">
                <a:effectLst/>
                <a:latin typeface="IRANSansX Light" pitchFamily="2" charset="-78"/>
                <a:ea typeface="Calibri" panose="020F0502020204030204" pitchFamily="34" charset="0"/>
                <a:cs typeface="IRANSansX Light" pitchFamily="2" charset="-78"/>
              </a:rPr>
              <a:t>  </a:t>
            </a:r>
            <a:r>
              <a:rPr lang="ar-SA" sz="1050" dirty="0">
                <a:solidFill>
                  <a:srgbClr val="008FFF"/>
                </a:solidFill>
                <a:latin typeface="IRANSansX Light" pitchFamily="2" charset="-78"/>
                <a:cs typeface="IRANSansX Light" pitchFamily="2" charset="-78"/>
              </a:rPr>
              <a:t>مدارک موردنیاز (</a:t>
            </a:r>
            <a:r>
              <a:rPr lang="fa-IR" sz="1050" dirty="0">
                <a:solidFill>
                  <a:srgbClr val="008FFF"/>
                </a:solidFill>
                <a:latin typeface="IRANSansX Light" pitchFamily="2" charset="-78"/>
                <a:cs typeface="IRANSansX Light" pitchFamily="2" charset="-78"/>
              </a:rPr>
              <a:t>3</a:t>
            </a:r>
            <a:r>
              <a:rPr lang="ar-SA" sz="1050" dirty="0">
                <a:solidFill>
                  <a:srgbClr val="008FFF"/>
                </a:solidFill>
                <a:latin typeface="IRANSansX Light" pitchFamily="2" charset="-78"/>
                <a:cs typeface="IRANSansX Light" pitchFamily="2" charset="-78"/>
              </a:rPr>
              <a:t> مدرک اجباری)</a:t>
            </a:r>
            <a:endParaRPr lang="en-US" sz="1050" dirty="0">
              <a:solidFill>
                <a:srgbClr val="008FFF"/>
              </a:solidFill>
              <a:latin typeface="IRANSansX Light" pitchFamily="2" charset="-78"/>
              <a:cs typeface="IRANSansX Light" pitchFamily="2" charset="-78"/>
            </a:endParaRPr>
          </a:p>
          <a:p>
            <a:pPr marL="0" marR="0" algn="r" rtl="1">
              <a:lnSpc>
                <a:spcPct val="150000"/>
              </a:lnSpc>
              <a:spcBef>
                <a:spcPts val="0"/>
              </a:spcBef>
              <a:spcAft>
                <a:spcPts val="800"/>
              </a:spcAft>
            </a:pPr>
            <a:r>
              <a:rPr lang="ar-SA" sz="1050" dirty="0">
                <a:solidFill>
                  <a:srgbClr val="757575"/>
                </a:solidFill>
                <a:latin typeface="IRANSansX Light" pitchFamily="2" charset="-78"/>
                <a:cs typeface="IRANSansX Light" pitchFamily="2" charset="-78"/>
              </a:rPr>
              <a:t>برای </a:t>
            </a:r>
            <a:r>
              <a:rPr lang="ar-SA" sz="1050" dirty="0">
                <a:solidFill>
                  <a:srgbClr val="008FFF"/>
                </a:solidFill>
                <a:latin typeface="IRANSansX Light" pitchFamily="2" charset="-78"/>
                <a:cs typeface="IRANSansX Light" pitchFamily="2" charset="-78"/>
              </a:rPr>
              <a:t>بیمه تکمیلی</a:t>
            </a:r>
            <a:r>
              <a:rPr lang="fa-IR" sz="1050" dirty="0">
                <a:solidFill>
                  <a:srgbClr val="008FFF"/>
                </a:solidFill>
                <a:latin typeface="IRANSansX Light" pitchFamily="2" charset="-78"/>
                <a:cs typeface="IRANSansX Light" pitchFamily="2" charset="-78"/>
              </a:rPr>
              <a:t> آسیا:</a:t>
            </a:r>
            <a:r>
              <a:rPr lang="ar-SA" sz="1050" dirty="0">
                <a:solidFill>
                  <a:srgbClr val="008FFF"/>
                </a:solidFill>
                <a:latin typeface="IRANSansX Light" pitchFamily="2" charset="-78"/>
                <a:cs typeface="IRANSansX Light" pitchFamily="2" charset="-78"/>
              </a:rPr>
              <a:t> </a:t>
            </a:r>
            <a:r>
              <a:rPr lang="fa-IR" sz="1050" dirty="0">
                <a:solidFill>
                  <a:srgbClr val="008FFF"/>
                </a:solidFill>
                <a:latin typeface="IRANSansX Light" pitchFamily="2" charset="-78"/>
                <a:cs typeface="IRANSansX Light" pitchFamily="2" charset="-78"/>
              </a:rPr>
              <a:t>3مدرک اجباری </a:t>
            </a:r>
            <a:r>
              <a:rPr lang="ar-SA" sz="1050" dirty="0">
                <a:solidFill>
                  <a:srgbClr val="757575"/>
                </a:solidFill>
                <a:latin typeface="IRANSansX Light" pitchFamily="2" charset="-78"/>
                <a:cs typeface="IRANSansX Light" pitchFamily="2" charset="-78"/>
              </a:rPr>
              <a:t>حتماً باید هر </a:t>
            </a:r>
            <a:r>
              <a:rPr lang="ar-SA" sz="1050" dirty="0">
                <a:solidFill>
                  <a:srgbClr val="008FFF"/>
                </a:solidFill>
                <a:latin typeface="IRANSansX Light" pitchFamily="2" charset="-78"/>
                <a:cs typeface="IRANSansX Light" pitchFamily="2" charset="-78"/>
              </a:rPr>
              <a:t>سه</a:t>
            </a:r>
            <a:r>
              <a:rPr lang="ar-SA" sz="1050" dirty="0">
                <a:solidFill>
                  <a:srgbClr val="757575"/>
                </a:solidFill>
                <a:latin typeface="IRANSansX Light" pitchFamily="2" charset="-78"/>
                <a:cs typeface="IRANSansX Light" pitchFamily="2" charset="-78"/>
              </a:rPr>
              <a:t> مورد زیر را داشته باشی</a:t>
            </a:r>
            <a:r>
              <a:rPr lang="en-US" sz="1050" dirty="0">
                <a:solidFill>
                  <a:srgbClr val="757575"/>
                </a:solidFill>
                <a:latin typeface="IRANSansX Light" pitchFamily="2" charset="-78"/>
                <a:cs typeface="IRANSansX Light" pitchFamily="2" charset="-78"/>
              </a:rPr>
              <a:t>:</a:t>
            </a:r>
          </a:p>
          <a:p>
            <a:pPr marL="171450" marR="0" lvl="0" indent="-171450" algn="r" rtl="1">
              <a:lnSpc>
                <a:spcPct val="150000"/>
              </a:lnSpc>
              <a:spcBef>
                <a:spcPts val="0"/>
              </a:spcBef>
              <a:spcAft>
                <a:spcPts val="800"/>
              </a:spcAft>
              <a:buFont typeface="Wingdings" panose="05000000000000000000" pitchFamily="2" charset="2"/>
              <a:buChar char="q"/>
            </a:pPr>
            <a:r>
              <a:rPr lang="ar-SA" sz="1050" dirty="0">
                <a:solidFill>
                  <a:srgbClr val="757575"/>
                </a:solidFill>
                <a:latin typeface="IRANSansX Light" pitchFamily="2" charset="-78"/>
                <a:cs typeface="IRANSansX Light" pitchFamily="2" charset="-78"/>
              </a:rPr>
              <a:t>دستور پزشک (نسخه) با مهر و امضا</a:t>
            </a:r>
            <a:r>
              <a:rPr lang="fa-IR" sz="1050" dirty="0">
                <a:solidFill>
                  <a:srgbClr val="757575"/>
                </a:solidFill>
                <a:latin typeface="IRANSansX Light" pitchFamily="2" charset="-78"/>
                <a:cs typeface="IRANSansX Light" pitchFamily="2" charset="-78"/>
              </a:rPr>
              <a:t>، </a:t>
            </a:r>
            <a:r>
              <a:rPr lang="ar-SA" sz="1050" dirty="0">
                <a:solidFill>
                  <a:srgbClr val="757575"/>
                </a:solidFill>
                <a:latin typeface="IRANSansX Light" pitchFamily="2" charset="-78"/>
                <a:cs typeface="IRANSansX Light" pitchFamily="2" charset="-78"/>
              </a:rPr>
              <a:t>نام بیمار و تاریخ مشخص</a:t>
            </a:r>
            <a:r>
              <a:rPr lang="fa-IR" sz="1050" dirty="0">
                <a:solidFill>
                  <a:srgbClr val="757575"/>
                </a:solidFill>
                <a:latin typeface="IRANSansX Light" pitchFamily="2" charset="-78"/>
                <a:cs typeface="IRANSansX Light" pitchFamily="2" charset="-78"/>
              </a:rPr>
              <a:t>، </a:t>
            </a:r>
            <a:r>
              <a:rPr lang="ar-SA" sz="1050" dirty="0">
                <a:solidFill>
                  <a:srgbClr val="757575"/>
                </a:solidFill>
                <a:latin typeface="IRANSansX Light" pitchFamily="2" charset="-78"/>
                <a:cs typeface="IRANSansX Light" pitchFamily="2" charset="-78"/>
              </a:rPr>
              <a:t>نوع خدمت دقیقاً نوشته شده باش</a:t>
            </a:r>
            <a:r>
              <a:rPr lang="fa-IR" sz="1050" dirty="0">
                <a:solidFill>
                  <a:srgbClr val="757575"/>
                </a:solidFill>
                <a:latin typeface="IRANSansX Light" pitchFamily="2" charset="-78"/>
                <a:cs typeface="IRANSansX Light" pitchFamily="2" charset="-78"/>
              </a:rPr>
              <a:t>ه</a:t>
            </a:r>
            <a:r>
              <a:rPr lang="ar-SA" sz="1050" dirty="0">
                <a:solidFill>
                  <a:srgbClr val="757575"/>
                </a:solidFill>
                <a:latin typeface="IRANSansX Light" pitchFamily="2" charset="-78"/>
                <a:cs typeface="IRANSansX Light" pitchFamily="2" charset="-78"/>
              </a:rPr>
              <a:t>.</a:t>
            </a:r>
            <a:endParaRPr lang="en-US" sz="1050" dirty="0">
              <a:solidFill>
                <a:srgbClr val="757575"/>
              </a:solidFill>
              <a:latin typeface="IRANSansX Light" pitchFamily="2" charset="-78"/>
              <a:cs typeface="IRANSansX Light" pitchFamily="2" charset="-78"/>
            </a:endParaRPr>
          </a:p>
          <a:p>
            <a:pPr marL="171450" marR="0" lvl="0" indent="-171450" algn="r" rtl="1">
              <a:lnSpc>
                <a:spcPct val="150000"/>
              </a:lnSpc>
              <a:spcBef>
                <a:spcPts val="0"/>
              </a:spcBef>
              <a:spcAft>
                <a:spcPts val="800"/>
              </a:spcAft>
              <a:buFont typeface="Wingdings" panose="05000000000000000000" pitchFamily="2" charset="2"/>
              <a:buChar char="q"/>
            </a:pPr>
            <a:r>
              <a:rPr lang="ar-SA" sz="1050" dirty="0">
                <a:solidFill>
                  <a:srgbClr val="757575"/>
                </a:solidFill>
                <a:latin typeface="IRANSansX Light" pitchFamily="2" charset="-78"/>
                <a:cs typeface="IRANSansX Light" pitchFamily="2" charset="-78"/>
              </a:rPr>
              <a:t>اصل فاکتور رسمی و مهرشده </a:t>
            </a:r>
            <a:r>
              <a:rPr lang="en-US" sz="1050" dirty="0">
                <a:solidFill>
                  <a:srgbClr val="757575"/>
                </a:solidFill>
                <a:latin typeface="IRANSansX Light" pitchFamily="2" charset="-78"/>
                <a:cs typeface="IRANSansX Light" pitchFamily="2" charset="-78"/>
              </a:rPr>
              <a:t>• </a:t>
            </a:r>
            <a:r>
              <a:rPr lang="ar-SA" sz="1050" dirty="0">
                <a:solidFill>
                  <a:srgbClr val="757575"/>
                </a:solidFill>
                <a:latin typeface="IRANSansX Light" pitchFamily="2" charset="-78"/>
                <a:cs typeface="IRANSansX Light" pitchFamily="2" charset="-78"/>
              </a:rPr>
              <a:t>صادرشده از مرکز درمانی </a:t>
            </a:r>
            <a:r>
              <a:rPr lang="en-US" sz="1050" dirty="0">
                <a:solidFill>
                  <a:srgbClr val="757575"/>
                </a:solidFill>
                <a:latin typeface="IRANSansX Light" pitchFamily="2" charset="-78"/>
                <a:cs typeface="IRANSansX Light" pitchFamily="2" charset="-78"/>
              </a:rPr>
              <a:t>• </a:t>
            </a:r>
            <a:r>
              <a:rPr lang="ar-SA" sz="1050" dirty="0">
                <a:solidFill>
                  <a:srgbClr val="757575"/>
                </a:solidFill>
                <a:latin typeface="IRANSansX Light" pitchFamily="2" charset="-78"/>
                <a:cs typeface="IRANSansX Light" pitchFamily="2" charset="-78"/>
              </a:rPr>
              <a:t>مبلغ و آیتم‌ها واضح </a:t>
            </a:r>
            <a:r>
              <a:rPr lang="en-US" sz="1050" dirty="0">
                <a:solidFill>
                  <a:srgbClr val="757575"/>
                </a:solidFill>
                <a:latin typeface="IRANSansX Light" pitchFamily="2" charset="-78"/>
                <a:cs typeface="IRANSansX Light" pitchFamily="2" charset="-78"/>
              </a:rPr>
              <a:t>• </a:t>
            </a:r>
            <a:r>
              <a:rPr lang="ar-SA" sz="1050" dirty="0">
                <a:solidFill>
                  <a:srgbClr val="757575"/>
                </a:solidFill>
                <a:latin typeface="IRANSansX Light" pitchFamily="2" charset="-78"/>
                <a:cs typeface="IRANSansX Light" pitchFamily="2" charset="-78"/>
              </a:rPr>
              <a:t>مهر و امضای معتبر داشته باشد.</a:t>
            </a:r>
            <a:endParaRPr lang="en-US" sz="1050" dirty="0">
              <a:solidFill>
                <a:srgbClr val="757575"/>
              </a:solidFill>
              <a:latin typeface="IRANSansX Light" pitchFamily="2" charset="-78"/>
              <a:cs typeface="IRANSansX Light" pitchFamily="2" charset="-78"/>
            </a:endParaRPr>
          </a:p>
          <a:p>
            <a:pPr marL="171450" marR="0" lvl="0" indent="-171450" algn="r" rtl="1">
              <a:lnSpc>
                <a:spcPct val="150000"/>
              </a:lnSpc>
              <a:spcBef>
                <a:spcPts val="0"/>
              </a:spcBef>
              <a:spcAft>
                <a:spcPts val="800"/>
              </a:spcAft>
              <a:buFont typeface="Wingdings" panose="05000000000000000000" pitchFamily="2" charset="2"/>
              <a:buChar char="q"/>
            </a:pPr>
            <a:r>
              <a:rPr lang="ar-SA" sz="1050" dirty="0">
                <a:solidFill>
                  <a:srgbClr val="757575"/>
                </a:solidFill>
                <a:latin typeface="IRANSansX Light" pitchFamily="2" charset="-78"/>
                <a:cs typeface="IRANSansX Light" pitchFamily="2" charset="-78"/>
              </a:rPr>
              <a:t>جواب خدمت انجام‌شده </a:t>
            </a:r>
            <a:r>
              <a:rPr lang="fa-IR" sz="1050" dirty="0">
                <a:solidFill>
                  <a:srgbClr val="757575"/>
                </a:solidFill>
                <a:latin typeface="IRANSansX Light" pitchFamily="2" charset="-78"/>
                <a:cs typeface="IRANSansX Light" pitchFamily="2" charset="-78"/>
              </a:rPr>
              <a:t>مثل </a:t>
            </a:r>
            <a:r>
              <a:rPr lang="ar-SA" sz="1050" dirty="0">
                <a:solidFill>
                  <a:srgbClr val="757575"/>
                </a:solidFill>
                <a:latin typeface="IRANSansX Light" pitchFamily="2" charset="-78"/>
                <a:cs typeface="IRANSansX Light" pitchFamily="2" charset="-78"/>
              </a:rPr>
              <a:t>جواب آزمایش</a:t>
            </a:r>
            <a:r>
              <a:rPr lang="fa-IR" sz="1050" dirty="0">
                <a:solidFill>
                  <a:srgbClr val="757575"/>
                </a:solidFill>
                <a:latin typeface="IRANSansX Light" pitchFamily="2" charset="-78"/>
                <a:cs typeface="IRANSansX Light" pitchFamily="2" charset="-78"/>
              </a:rPr>
              <a:t>، </a:t>
            </a:r>
            <a:r>
              <a:rPr lang="ar-SA" sz="1050" dirty="0">
                <a:solidFill>
                  <a:srgbClr val="757575"/>
                </a:solidFill>
                <a:latin typeface="IRANSansX Light" pitchFamily="2" charset="-78"/>
                <a:cs typeface="IRANSansX Light" pitchFamily="2" charset="-78"/>
              </a:rPr>
              <a:t>رادیولوژی </a:t>
            </a:r>
            <a:r>
              <a:rPr lang="fa-IR" sz="1050" dirty="0">
                <a:solidFill>
                  <a:srgbClr val="757575"/>
                </a:solidFill>
                <a:latin typeface="IRANSansX Light" pitchFamily="2" charset="-78"/>
                <a:cs typeface="IRANSansX Light" pitchFamily="2" charset="-78"/>
              </a:rPr>
              <a:t>،</a:t>
            </a:r>
            <a:r>
              <a:rPr lang="ar-SA" sz="1050" dirty="0">
                <a:solidFill>
                  <a:srgbClr val="757575"/>
                </a:solidFill>
                <a:latin typeface="IRANSansX Light" pitchFamily="2" charset="-78"/>
                <a:cs typeface="IRANSansX Light" pitchFamily="2" charset="-78"/>
              </a:rPr>
              <a:t>سونو</a:t>
            </a:r>
            <a:r>
              <a:rPr lang="fa-IR" sz="1050" dirty="0">
                <a:solidFill>
                  <a:srgbClr val="757575"/>
                </a:solidFill>
                <a:latin typeface="IRANSansX Light" pitchFamily="2" charset="-78"/>
                <a:cs typeface="IRANSansX Light" pitchFamily="2" charset="-78"/>
              </a:rPr>
              <a:t>، ام آر آی یا </a:t>
            </a:r>
            <a:r>
              <a:rPr lang="ar-SA" sz="1050" dirty="0">
                <a:solidFill>
                  <a:srgbClr val="757575"/>
                </a:solidFill>
                <a:latin typeface="IRANSansX Light" pitchFamily="2" charset="-78"/>
                <a:cs typeface="IRANSansX Light" pitchFamily="2" charset="-78"/>
              </a:rPr>
              <a:t>گزارش درمان یا هر گزارشی که نشان بده خدمت انجام شده.</a:t>
            </a:r>
            <a:endParaRPr lang="en-US" sz="1050" dirty="0">
              <a:solidFill>
                <a:srgbClr val="757575"/>
              </a:solidFill>
              <a:latin typeface="IRANSansX Light" pitchFamily="2" charset="-78"/>
              <a:cs typeface="IRANSansX Light" pitchFamily="2" charset="-78"/>
            </a:endParaRPr>
          </a:p>
          <a:p>
            <a:pPr marL="0" marR="0" algn="r" rtl="1">
              <a:lnSpc>
                <a:spcPct val="150000"/>
              </a:lnSpc>
              <a:spcBef>
                <a:spcPts val="0"/>
              </a:spcBef>
              <a:spcAft>
                <a:spcPts val="800"/>
              </a:spcAft>
            </a:pPr>
            <a:r>
              <a:rPr lang="ar-SA" sz="1050" dirty="0">
                <a:solidFill>
                  <a:srgbClr val="00B4FF"/>
                </a:solidFill>
                <a:latin typeface="IRANSansX Light" pitchFamily="2" charset="-78"/>
                <a:cs typeface="IRANSansX Light" pitchFamily="2" charset="-78"/>
              </a:rPr>
              <a:t>بدون هر سه مورد، خسارت قابل پرداخت نیست</a:t>
            </a:r>
            <a:r>
              <a:rPr lang="en-US" sz="1050" dirty="0">
                <a:solidFill>
                  <a:srgbClr val="00B4FF"/>
                </a:solidFill>
                <a:latin typeface="IRANSansX Light" pitchFamily="2" charset="-78"/>
                <a:cs typeface="IRANSansX Light" pitchFamily="2" charset="-78"/>
              </a:rPr>
              <a:t>.</a:t>
            </a:r>
          </a:p>
          <a:p>
            <a:pPr marL="171450" marR="0" lvl="0" indent="-171450" algn="r" rtl="1">
              <a:spcBef>
                <a:spcPts val="0"/>
              </a:spcBef>
              <a:spcAft>
                <a:spcPts val="800"/>
              </a:spcAft>
              <a:buFont typeface="Wingdings" panose="05000000000000000000" pitchFamily="2" charset="2"/>
              <a:buChar char="q"/>
            </a:pPr>
            <a:r>
              <a:rPr lang="fa-IR" sz="1050" dirty="0">
                <a:solidFill>
                  <a:srgbClr val="00B4FF"/>
                </a:solidFill>
                <a:latin typeface="IRANSansX Light" pitchFamily="2" charset="-78"/>
                <a:cs typeface="IRANSansX Light" pitchFamily="2" charset="-78"/>
              </a:rPr>
              <a:t>مدارک مورد نیاز دریافت خسارت  با نسخه الکترونیکی:</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روی فاکتور پرداختی اسم پزشکت و نظام پزشکی اش مشخص باشه </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سهم سازمان بیمه پایه کم شده باشه</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کدرهگیری نسخه الکترونیکی نوشته شده باشه</a:t>
            </a:r>
          </a:p>
          <a:p>
            <a:pPr marL="171450" marR="0" indent="-171450" algn="r" rtl="1">
              <a:spcBef>
                <a:spcPts val="0"/>
              </a:spcBef>
              <a:spcAft>
                <a:spcPts val="800"/>
              </a:spcAft>
              <a:buFont typeface="Wingdings" panose="05000000000000000000" pitchFamily="2" charset="2"/>
              <a:buChar char="q"/>
            </a:pPr>
            <a:r>
              <a:rPr lang="fa-IR" sz="1050" dirty="0">
                <a:solidFill>
                  <a:srgbClr val="757575"/>
                </a:solidFill>
                <a:latin typeface="IRANSansX Light" pitchFamily="2" charset="-78"/>
                <a:cs typeface="IRANSansX Light" pitchFamily="2" charset="-78"/>
              </a:rPr>
              <a:t>جواب خدمت انجام شده ارسال بشه.</a:t>
            </a:r>
          </a:p>
          <a:p>
            <a:pPr marL="0" marR="0" algn="r" rtl="1">
              <a:lnSpc>
                <a:spcPct val="150000"/>
              </a:lnSpc>
              <a:spcBef>
                <a:spcPts val="0"/>
              </a:spcBef>
              <a:spcAft>
                <a:spcPts val="800"/>
              </a:spcAft>
            </a:pPr>
            <a:endParaRPr lang="en-US" sz="1050" dirty="0">
              <a:solidFill>
                <a:srgbClr val="00B4FF"/>
              </a:solidFill>
              <a:latin typeface="IRANSansX Light" pitchFamily="2" charset="-78"/>
              <a:cs typeface="IRANSansX Light" pitchFamily="2" charset="-78"/>
            </a:endParaRPr>
          </a:p>
        </p:txBody>
      </p:sp>
      <p:sp>
        <p:nvSpPr>
          <p:cNvPr id="10" name="Rectangle: Rounded Corners 9">
            <a:extLst>
              <a:ext uri="{FF2B5EF4-FFF2-40B4-BE49-F238E27FC236}">
                <a16:creationId xmlns:a16="http://schemas.microsoft.com/office/drawing/2014/main" id="{B1E71A16-1577-B849-998C-8896CD84C0CF}"/>
              </a:ext>
            </a:extLst>
          </p:cNvPr>
          <p:cNvSpPr/>
          <p:nvPr/>
        </p:nvSpPr>
        <p:spPr>
          <a:xfrm>
            <a:off x="463295" y="1200150"/>
            <a:ext cx="3346705" cy="5048250"/>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r" rtl="1">
              <a:spcBef>
                <a:spcPts val="0"/>
              </a:spcBef>
              <a:spcAft>
                <a:spcPts val="800"/>
              </a:spcAft>
            </a:pPr>
            <a:endParaRPr lang="fa-IR" sz="1100" dirty="0">
              <a:solidFill>
                <a:srgbClr val="00B4FF"/>
              </a:solidFill>
              <a:latin typeface="IRANSansX Light" pitchFamily="2" charset="-78"/>
              <a:cs typeface="IRANSansX Light" pitchFamily="2" charset="-78"/>
            </a:endParaRPr>
          </a:p>
          <a:p>
            <a:pPr marR="0" algn="r" rtl="1">
              <a:spcBef>
                <a:spcPts val="0"/>
              </a:spcBef>
              <a:spcAft>
                <a:spcPts val="800"/>
              </a:spcAft>
            </a:pPr>
            <a:r>
              <a:rPr lang="fa-IR" sz="1100" dirty="0">
                <a:solidFill>
                  <a:srgbClr val="00B4FF"/>
                </a:solidFill>
                <a:latin typeface="IRANSansX Light" pitchFamily="2" charset="-78"/>
                <a:cs typeface="IRANSansX Light" pitchFamily="2" charset="-78"/>
              </a:rPr>
              <a:t>انواع ویزیت</a:t>
            </a:r>
          </a:p>
          <a:p>
            <a:pPr marL="171450" marR="0" lvl="0" indent="-171450" algn="r" rtl="1">
              <a:lnSpc>
                <a:spcPct val="115000"/>
              </a:lnSpc>
              <a:spcBef>
                <a:spcPts val="500"/>
              </a:spcBef>
              <a:spcAft>
                <a:spcPts val="1000"/>
              </a:spcAft>
              <a:buFont typeface="Wingdings" panose="05000000000000000000" pitchFamily="2" charset="2"/>
              <a:buChar char="q"/>
            </a:pPr>
            <a:r>
              <a:rPr lang="ar-SA" sz="1100" dirty="0">
                <a:solidFill>
                  <a:srgbClr val="757575"/>
                </a:solidFill>
                <a:effectLst/>
                <a:latin typeface="IRANSansX Light" pitchFamily="2" charset="-78"/>
                <a:ea typeface="Calibri" panose="020F0502020204030204" pitchFamily="34" charset="0"/>
                <a:cs typeface="IRANSansX Light" pitchFamily="2" charset="-78"/>
              </a:rPr>
              <a:t>اصل قبض پرداختی در سربرگ پزشک (درج آدرس و شماره تماس) و یا مرکز درمانی ممهور به مهر پزشک و مرکز مربوطه </a:t>
            </a:r>
            <a:endParaRPr lang="en-US" sz="1100" dirty="0">
              <a:solidFill>
                <a:srgbClr val="757575"/>
              </a:solidFill>
              <a:effectLst/>
              <a:latin typeface="IRANSansX Light" pitchFamily="2" charset="-78"/>
              <a:ea typeface="Calibri" panose="020F0502020204030204" pitchFamily="34" charset="0"/>
              <a:cs typeface="IRANSansX Light" pitchFamily="2" charset="-78"/>
            </a:endParaRPr>
          </a:p>
          <a:p>
            <a:pPr marL="171450" marR="0" lvl="0" indent="-171450" algn="r" rtl="1">
              <a:lnSpc>
                <a:spcPct val="115000"/>
              </a:lnSpc>
              <a:spcBef>
                <a:spcPts val="500"/>
              </a:spcBef>
              <a:spcAft>
                <a:spcPts val="1000"/>
              </a:spcAft>
              <a:buFont typeface="Wingdings" panose="05000000000000000000" pitchFamily="2" charset="2"/>
              <a:buChar char="q"/>
            </a:pPr>
            <a:r>
              <a:rPr lang="ar-SA" sz="1100" dirty="0">
                <a:solidFill>
                  <a:srgbClr val="757575"/>
                </a:solidFill>
                <a:effectLst/>
                <a:latin typeface="IRANSansX Light" pitchFamily="2" charset="-78"/>
                <a:ea typeface="Calibri" panose="020F0502020204030204" pitchFamily="34" charset="0"/>
                <a:cs typeface="IRANSansX Light" pitchFamily="2" charset="-78"/>
              </a:rPr>
              <a:t>ویزیت ها در درمانگاه یا بیمارستان ها بایستی ممهور به مهر پزشک معالج باشن و فقط مهر درمانگاه یا مرکز درمانی کافی نیست.</a:t>
            </a:r>
            <a:endParaRPr lang="fa-IR" sz="1100" dirty="0">
              <a:solidFill>
                <a:srgbClr val="757575"/>
              </a:solidFill>
              <a:effectLst/>
              <a:latin typeface="IRANSansX Light" pitchFamily="2" charset="-78"/>
              <a:ea typeface="Calibri" panose="020F0502020204030204" pitchFamily="34" charset="0"/>
              <a:cs typeface="IRANSansX Light" pitchFamily="2" charset="-78"/>
            </a:endParaRPr>
          </a:p>
          <a:p>
            <a:pPr marR="0" lvl="0" algn="r" rtl="1">
              <a:lnSpc>
                <a:spcPct val="115000"/>
              </a:lnSpc>
              <a:spcBef>
                <a:spcPts val="500"/>
              </a:spcBef>
              <a:spcAft>
                <a:spcPts val="1000"/>
              </a:spcAft>
            </a:pPr>
            <a:r>
              <a:rPr lang="fa-IR" sz="1100" dirty="0">
                <a:solidFill>
                  <a:srgbClr val="00B4FF"/>
                </a:solidFill>
                <a:latin typeface="IRANSansX Light" pitchFamily="2" charset="-78"/>
                <a:ea typeface="Calibri" panose="020F0502020204030204" pitchFamily="34" charset="0"/>
                <a:cs typeface="IRANSansX Light" pitchFamily="2" charset="-78"/>
              </a:rPr>
              <a:t>تزریق مفصلی و </a:t>
            </a:r>
            <a:r>
              <a:rPr lang="en-US" sz="1100" dirty="0">
                <a:solidFill>
                  <a:srgbClr val="00B4FF"/>
                </a:solidFill>
                <a:latin typeface="IRANSansX Light" pitchFamily="2" charset="-78"/>
                <a:ea typeface="Calibri" panose="020F0502020204030204" pitchFamily="34" charset="0"/>
                <a:cs typeface="IRANSansX Light" pitchFamily="2" charset="-78"/>
              </a:rPr>
              <a:t>PRP </a:t>
            </a:r>
            <a:r>
              <a:rPr lang="fa-IR" sz="1100" dirty="0">
                <a:solidFill>
                  <a:srgbClr val="00B4FF"/>
                </a:solidFill>
                <a:latin typeface="IRANSansX Light" pitchFamily="2" charset="-78"/>
                <a:ea typeface="Calibri" panose="020F0502020204030204" pitchFamily="34" charset="0"/>
                <a:cs typeface="IRANSansX Light" pitchFamily="2" charset="-78"/>
              </a:rPr>
              <a:t>  (در صورت داشتن تعهد بیمه)</a:t>
            </a:r>
          </a:p>
          <a:p>
            <a:pPr marL="171450" marR="0" lvl="0" indent="-171450" algn="r" rtl="1">
              <a:lnSpc>
                <a:spcPct val="115000"/>
              </a:lnSpc>
              <a:spcBef>
                <a:spcPts val="500"/>
              </a:spcBef>
              <a:spcAft>
                <a:spcPts val="1000"/>
              </a:spcAft>
              <a:buFont typeface="Wingdings" panose="05000000000000000000" pitchFamily="2" charset="2"/>
              <a:buChar char="q"/>
            </a:pPr>
            <a:r>
              <a:rPr lang="fa-IR" sz="1100" dirty="0">
                <a:solidFill>
                  <a:srgbClr val="757575"/>
                </a:solidFill>
                <a:latin typeface="IRANSansX Light" pitchFamily="2" charset="-78"/>
                <a:ea typeface="Calibri" panose="020F0502020204030204" pitchFamily="34" charset="0"/>
                <a:cs typeface="IRANSansX Light" pitchFamily="2" charset="-78"/>
              </a:rPr>
              <a:t>گزارش ام آر ای یا اسکن محل درمان </a:t>
            </a:r>
          </a:p>
          <a:p>
            <a:pPr marL="171450" marR="0" lvl="0" indent="-171450" algn="r" rtl="1">
              <a:lnSpc>
                <a:spcPct val="115000"/>
              </a:lnSpc>
              <a:spcBef>
                <a:spcPts val="500"/>
              </a:spcBef>
              <a:spcAft>
                <a:spcPts val="1000"/>
              </a:spcAft>
              <a:buFont typeface="Wingdings" panose="05000000000000000000" pitchFamily="2" charset="2"/>
              <a:buChar char="q"/>
            </a:pPr>
            <a:r>
              <a:rPr lang="fa-IR" sz="1100" dirty="0">
                <a:solidFill>
                  <a:srgbClr val="757575"/>
                </a:solidFill>
                <a:latin typeface="IRANSansX Light" pitchFamily="2" charset="-78"/>
                <a:ea typeface="Calibri" panose="020F0502020204030204" pitchFamily="34" charset="0"/>
                <a:cs typeface="IRANSansX Light" pitchFamily="2" charset="-78"/>
              </a:rPr>
              <a:t>فاکتور داروی مصرفی</a:t>
            </a:r>
            <a:endParaRPr lang="fa-IR" sz="1100" dirty="0">
              <a:solidFill>
                <a:srgbClr val="757575"/>
              </a:solidFill>
              <a:effectLst/>
              <a:latin typeface="IRANSansX Light" pitchFamily="2" charset="-78"/>
              <a:ea typeface="Calibri" panose="020F0502020204030204" pitchFamily="34" charset="0"/>
              <a:cs typeface="IRANSansX Light" pitchFamily="2" charset="-78"/>
            </a:endParaRPr>
          </a:p>
          <a:p>
            <a:pPr marL="0" marR="0" algn="r" rtl="1">
              <a:spcBef>
                <a:spcPts val="0"/>
              </a:spcBef>
              <a:spcAft>
                <a:spcPts val="800"/>
              </a:spcAft>
            </a:pPr>
            <a:r>
              <a:rPr lang="ar-SA" sz="1100" dirty="0">
                <a:solidFill>
                  <a:srgbClr val="00B4FF"/>
                </a:solidFill>
                <a:latin typeface="IRANSansX Light" pitchFamily="2" charset="-78"/>
                <a:cs typeface="IRANSansX Light" pitchFamily="2" charset="-78"/>
              </a:rPr>
              <a:t>آمبولانس:</a:t>
            </a:r>
            <a:endParaRPr lang="fa-IR" sz="1100" dirty="0">
              <a:solidFill>
                <a:srgbClr val="00B4FF"/>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 گزارش انتقال </a:t>
            </a:r>
            <a:endParaRPr lang="fa-IR" sz="1100" dirty="0">
              <a:solidFill>
                <a:srgbClr val="757575"/>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اصل فاکتور پرداختی مهر شده</a:t>
            </a:r>
          </a:p>
          <a:p>
            <a:pPr marL="171450" marR="0" indent="-171450" algn="r" rtl="1">
              <a:spcBef>
                <a:spcPts val="0"/>
              </a:spcBef>
              <a:spcAft>
                <a:spcPts val="80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خلاصه پرونده بستری </a:t>
            </a:r>
            <a:endParaRPr lang="fa-IR" sz="1100" dirty="0">
              <a:solidFill>
                <a:srgbClr val="757575"/>
              </a:solidFill>
              <a:latin typeface="IRANSansX Light" pitchFamily="2" charset="-78"/>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دستور پزشک معالج جهت انتقال</a:t>
            </a:r>
            <a:endParaRPr lang="fa-IR" sz="1100" dirty="0">
              <a:solidFill>
                <a:srgbClr val="757575"/>
              </a:solidFill>
              <a:latin typeface="IRANSansX Light" pitchFamily="2" charset="-78"/>
              <a:cs typeface="IRANSansX Light" pitchFamily="2" charset="-78"/>
            </a:endParaRPr>
          </a:p>
          <a:p>
            <a:pPr marL="0" marR="0" algn="r" rtl="1">
              <a:spcBef>
                <a:spcPts val="0"/>
              </a:spcBef>
              <a:spcAft>
                <a:spcPts val="800"/>
              </a:spcAft>
            </a:pPr>
            <a:endParaRPr lang="en-US" sz="1100" dirty="0">
              <a:solidFill>
                <a:srgbClr val="757575"/>
              </a:solidFill>
              <a:latin typeface="IRANSansX Light" pitchFamily="2" charset="-78"/>
              <a:cs typeface="IRANSansX Light" pitchFamily="2" charset="-78"/>
            </a:endParaRPr>
          </a:p>
        </p:txBody>
      </p:sp>
      <p:sp>
        <p:nvSpPr>
          <p:cNvPr id="3" name="Rectangle 2">
            <a:extLst>
              <a:ext uri="{FF2B5EF4-FFF2-40B4-BE49-F238E27FC236}">
                <a16:creationId xmlns:a16="http://schemas.microsoft.com/office/drawing/2014/main" id="{CCD51B86-B0F0-4798-2E51-D5F868DC485A}"/>
              </a:ext>
            </a:extLst>
          </p:cNvPr>
          <p:cNvSpPr/>
          <p:nvPr/>
        </p:nvSpPr>
        <p:spPr>
          <a:xfrm>
            <a:off x="0" y="-1"/>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مدارک مورد نیاز جهت پرداخت خسارت درمان تکمیلی (پاراکلینیکی)</a:t>
            </a:r>
            <a:endParaRPr lang="en-US" sz="1400" dirty="0"/>
          </a:p>
        </p:txBody>
      </p:sp>
    </p:spTree>
    <p:extLst>
      <p:ext uri="{BB962C8B-B14F-4D97-AF65-F5344CB8AC3E}">
        <p14:creationId xmlns:p14="http://schemas.microsoft.com/office/powerpoint/2010/main" val="788052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ECC1A4AD-C85F-F6DD-C39F-15FA03F32062}"/>
              </a:ext>
            </a:extLst>
          </p:cNvPr>
          <p:cNvSpPr/>
          <p:nvPr/>
        </p:nvSpPr>
        <p:spPr>
          <a:xfrm>
            <a:off x="348995" y="914400"/>
            <a:ext cx="11399289" cy="5559553"/>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r" rtl="1">
              <a:lnSpc>
                <a:spcPct val="115000"/>
              </a:lnSpc>
              <a:spcBef>
                <a:spcPts val="500"/>
              </a:spcBef>
              <a:spcAft>
                <a:spcPts val="1000"/>
              </a:spcAft>
            </a:pPr>
            <a:r>
              <a:rPr lang="en-US" sz="1100" dirty="0">
                <a:solidFill>
                  <a:srgbClr val="757575"/>
                </a:solidFill>
                <a:effectLst/>
                <a:latin typeface="IRANSansX Light" pitchFamily="2" charset="-78"/>
                <a:ea typeface="Calibri" panose="020F0502020204030204" pitchFamily="34" charset="0"/>
                <a:cs typeface="IRANSansX Light" pitchFamily="2" charset="-78"/>
              </a:rPr>
              <a:t> </a:t>
            </a:r>
          </a:p>
          <a:p>
            <a:pPr marL="0" marR="0" algn="r" rtl="1">
              <a:lnSpc>
                <a:spcPct val="115000"/>
              </a:lnSpc>
              <a:spcBef>
                <a:spcPts val="500"/>
              </a:spcBef>
              <a:spcAft>
                <a:spcPts val="1000"/>
              </a:spcAft>
            </a:pPr>
            <a:r>
              <a:rPr lang="en-US" sz="1100" dirty="0">
                <a:solidFill>
                  <a:srgbClr val="757575"/>
                </a:solidFill>
                <a:latin typeface="IRANSansX Light" pitchFamily="2" charset="-78"/>
                <a:ea typeface="Calibri" panose="020F0502020204030204" pitchFamily="34" charset="0"/>
                <a:cs typeface="IRANSansX Light" pitchFamily="2" charset="-78"/>
              </a:rPr>
              <a:t> </a:t>
            </a:r>
            <a:r>
              <a:rPr lang="ar-SA" sz="1100" dirty="0">
                <a:solidFill>
                  <a:srgbClr val="00B4FF"/>
                </a:solidFill>
                <a:effectLst/>
                <a:latin typeface="IRANSansX Light" pitchFamily="2" charset="-78"/>
                <a:ea typeface="Calibri" panose="020F0502020204030204" pitchFamily="34" charset="0"/>
                <a:cs typeface="IRANSansX Light" pitchFamily="2" charset="-78"/>
              </a:rPr>
              <a:t>مدارک مورد نیاز جهت پرداخت هزینه دارو ( براساس لیست داروهای مجاز کشور به استثناء داروهای ویتامین ،مکمل و رژیم غذایی)  :</a:t>
            </a:r>
            <a:endParaRPr lang="en-US" sz="1100" dirty="0">
              <a:solidFill>
                <a:srgbClr val="00B4FF"/>
              </a:solidFill>
              <a:effectLst/>
              <a:latin typeface="IRANSansX Light" pitchFamily="2" charset="-78"/>
              <a:ea typeface="Calibri" panose="020F0502020204030204" pitchFamily="34" charset="0"/>
              <a:cs typeface="IRANSansX Light" pitchFamily="2" charset="-78"/>
            </a:endParaRPr>
          </a:p>
          <a:p>
            <a:pPr marL="171450" marR="0" indent="-171450" algn="r" rtl="1">
              <a:spcBef>
                <a:spcPts val="0"/>
              </a:spcBef>
              <a:spcAft>
                <a:spcPts val="800"/>
              </a:spcAft>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اصل دستور پزشک </a:t>
            </a:r>
          </a:p>
          <a:p>
            <a:pPr marL="171450" marR="0" indent="-171450" algn="r" rtl="1">
              <a:spcBef>
                <a:spcPts val="0"/>
              </a:spcBef>
              <a:spcAft>
                <a:spcPts val="800"/>
              </a:spcAft>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اصل فاکتور پرداختی با مهر داروخانه و ریز لیست قیمت های دارو</a:t>
            </a:r>
          </a:p>
          <a:p>
            <a:pPr marR="0" algn="r" rtl="1">
              <a:spcBef>
                <a:spcPts val="0"/>
              </a:spcBef>
              <a:spcAft>
                <a:spcPts val="800"/>
              </a:spcAft>
            </a:pPr>
            <a:r>
              <a:rPr lang="fa-IR" sz="1100" dirty="0">
                <a:solidFill>
                  <a:srgbClr val="00B4FF"/>
                </a:solidFill>
                <a:latin typeface="IRANSansX Light" pitchFamily="2" charset="-78"/>
                <a:cs typeface="IRANSansX Light" pitchFamily="2" charset="-78"/>
              </a:rPr>
              <a:t>مدارک مورد نیاز دریافت خسارت دارو با نسخه الکترونیکی:</a:t>
            </a:r>
          </a:p>
          <a:p>
            <a:pPr marL="171450" marR="0" indent="-171450" algn="r" rtl="1">
              <a:spcBef>
                <a:spcPts val="0"/>
              </a:spcBef>
              <a:spcAft>
                <a:spcPts val="800"/>
              </a:spcAft>
              <a:buFont typeface="Wingdings" panose="05000000000000000000" pitchFamily="2" charset="2"/>
              <a:buChar char="q"/>
            </a:pPr>
            <a:r>
              <a:rPr lang="fa-IR" sz="1100" dirty="0">
                <a:solidFill>
                  <a:srgbClr val="757575"/>
                </a:solidFill>
                <a:latin typeface="IRANSansX Light" pitchFamily="2" charset="-78"/>
                <a:cs typeface="IRANSansX Light" pitchFamily="2" charset="-78"/>
              </a:rPr>
              <a:t> اسم بیمه پایه ات مثل تامین اجتماعی یا نیروهای مسلح نوشته شده باشه </a:t>
            </a:r>
          </a:p>
          <a:p>
            <a:pPr marL="171450" marR="0" indent="-171450" algn="r" rtl="1">
              <a:spcBef>
                <a:spcPts val="0"/>
              </a:spcBef>
              <a:spcAft>
                <a:spcPts val="800"/>
              </a:spcAft>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اسم پزشکت و نظام پزشکی اش مشخص باشه </a:t>
            </a:r>
          </a:p>
          <a:p>
            <a:pPr marL="171450" marR="0" indent="-171450" algn="r" rtl="1">
              <a:spcBef>
                <a:spcPts val="0"/>
              </a:spcBef>
              <a:spcAft>
                <a:spcPts val="800"/>
              </a:spcAft>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سهم سازمان بیمه پایه کم شده باشه</a:t>
            </a:r>
          </a:p>
          <a:p>
            <a:pPr marL="171450" marR="0" indent="-171450" algn="r" rtl="1">
              <a:spcBef>
                <a:spcPts val="0"/>
              </a:spcBef>
              <a:spcAft>
                <a:spcPts val="800"/>
              </a:spcAft>
              <a:buFont typeface="Wingdings" panose="05000000000000000000" pitchFamily="2" charset="2"/>
              <a:buChar char="q"/>
            </a:pPr>
            <a:r>
              <a:rPr lang="fa-IR" sz="1100" dirty="0">
                <a:solidFill>
                  <a:srgbClr val="757575"/>
                </a:solidFill>
                <a:latin typeface="IRANSansX Light" pitchFamily="2" charset="-78"/>
                <a:cs typeface="IRANSansX Light" pitchFamily="2" charset="-78"/>
              </a:rPr>
              <a:t>کدرهگیری نسخه الکترونیکی نوشته شده باشه</a:t>
            </a:r>
          </a:p>
          <a:p>
            <a:pPr marL="0" algn="r" rtl="1">
              <a:spcBef>
                <a:spcPts val="0"/>
              </a:spcBef>
              <a:spcAft>
                <a:spcPts val="800"/>
              </a:spcAft>
            </a:pPr>
            <a:r>
              <a:rPr lang="ar-SA" sz="1100" dirty="0">
                <a:solidFill>
                  <a:srgbClr val="00B4FF"/>
                </a:solidFill>
                <a:latin typeface="IRANSansX Light" pitchFamily="2" charset="-78"/>
                <a:cs typeface="IRANSansX Light" pitchFamily="2" charset="-78"/>
              </a:rPr>
              <a:t>موارد خاص</a:t>
            </a:r>
            <a:endParaRPr lang="en-US" sz="1100" dirty="0">
              <a:solidFill>
                <a:srgbClr val="00B4FF"/>
              </a:solidFill>
              <a:latin typeface="IRANSansX Light" pitchFamily="2" charset="-78"/>
              <a:cs typeface="IRANSansX Light" pitchFamily="2" charset="-78"/>
            </a:endParaRPr>
          </a:p>
          <a:p>
            <a:pPr marL="171450" lvl="0" indent="-171450" algn="r" rtl="1">
              <a:spcBef>
                <a:spcPts val="0"/>
              </a:spcBef>
              <a:spcAft>
                <a:spcPts val="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داروی دیابت → ارائه جواب آزمایش</a:t>
            </a:r>
            <a:r>
              <a:rPr lang="en-US" sz="1100" dirty="0">
                <a:solidFill>
                  <a:srgbClr val="757575"/>
                </a:solidFill>
                <a:latin typeface="IRANSansX Light" pitchFamily="2" charset="-78"/>
                <a:cs typeface="IRANSansX Light" pitchFamily="2" charset="-78"/>
              </a:rPr>
              <a:t> (A1C) </a:t>
            </a:r>
            <a:r>
              <a:rPr lang="ar-SA" sz="1100" dirty="0">
                <a:solidFill>
                  <a:srgbClr val="757575"/>
                </a:solidFill>
                <a:latin typeface="IRANSansX Light" pitchFamily="2" charset="-78"/>
                <a:cs typeface="IRANSansX Light" pitchFamily="2" charset="-78"/>
              </a:rPr>
              <a:t>الزامی است.</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داروهای بیماری‌های خاص</a:t>
            </a:r>
            <a:r>
              <a:rPr lang="en-US" sz="1100" dirty="0">
                <a:solidFill>
                  <a:srgbClr val="757575"/>
                </a:solidFill>
                <a:latin typeface="IRANSansX Light" pitchFamily="2" charset="-78"/>
                <a:cs typeface="IRANSansX Light" pitchFamily="2" charset="-78"/>
              </a:rPr>
              <a:t> (</a:t>
            </a:r>
            <a:r>
              <a:rPr lang="ar-SA" sz="1100" dirty="0">
                <a:solidFill>
                  <a:srgbClr val="757575"/>
                </a:solidFill>
                <a:latin typeface="IRANSansX Light" pitchFamily="2" charset="-78"/>
                <a:cs typeface="IRANSansX Light" pitchFamily="2" charset="-78"/>
              </a:rPr>
              <a:t>مثل سرطان و</a:t>
            </a:r>
            <a:r>
              <a:rPr lang="en-US" sz="1100" dirty="0">
                <a:solidFill>
                  <a:srgbClr val="757575"/>
                </a:solidFill>
                <a:latin typeface="IRANSansX Light" pitchFamily="2" charset="-78"/>
                <a:cs typeface="IRANSansX Light" pitchFamily="2" charset="-78"/>
              </a:rPr>
              <a:t> MS) </a:t>
            </a:r>
            <a:r>
              <a:rPr lang="ar-SA" sz="1100" dirty="0">
                <a:solidFill>
                  <a:srgbClr val="757575"/>
                </a:solidFill>
                <a:latin typeface="IRANSansX Light" pitchFamily="2" charset="-78"/>
                <a:cs typeface="IRANSansX Light" pitchFamily="2" charset="-78"/>
              </a:rPr>
              <a:t>ارائه مدارک درمانی نشان دهنده بیماری الزامی است)</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داروهای پوستی درمانی (مثل پسوریازیس و …) با تأیید پزشک معتمد بیمه پرداخت می‌شود.</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داروهای مربوط به هورمون رشد</a:t>
            </a:r>
            <a:r>
              <a:rPr lang="en-US" sz="1100" dirty="0">
                <a:solidFill>
                  <a:srgbClr val="757575"/>
                </a:solidFill>
                <a:latin typeface="IRANSansX Light" pitchFamily="2" charset="-78"/>
                <a:cs typeface="IRANSansX Light" pitchFamily="2" charset="-78"/>
              </a:rPr>
              <a:t>: </a:t>
            </a:r>
            <a:r>
              <a:rPr lang="ar-SA" sz="1100" dirty="0">
                <a:solidFill>
                  <a:srgbClr val="757575"/>
                </a:solidFill>
                <a:latin typeface="IRANSansX Light" pitchFamily="2" charset="-78"/>
                <a:cs typeface="IRANSansX Light" pitchFamily="2" charset="-78"/>
              </a:rPr>
              <a:t>نیاز به آزمایش و رادیوگرافی سن استخوانی و فقط برای افراد قبل از بلوغ قابل پرداخت. </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داروهای ضدبارداری</a:t>
            </a:r>
            <a:r>
              <a:rPr lang="en-US" sz="1100" dirty="0">
                <a:solidFill>
                  <a:srgbClr val="757575"/>
                </a:solidFill>
                <a:latin typeface="IRANSansX Light" pitchFamily="2" charset="-78"/>
                <a:cs typeface="IRANSansX Light" pitchFamily="2" charset="-78"/>
              </a:rPr>
              <a:t>: </a:t>
            </a:r>
            <a:r>
              <a:rPr lang="ar-SA" sz="1100" dirty="0">
                <a:solidFill>
                  <a:srgbClr val="757575"/>
                </a:solidFill>
                <a:latin typeface="IRANSansX Light" pitchFamily="2" charset="-78"/>
                <a:cs typeface="IRANSansX Light" pitchFamily="2" charset="-78"/>
              </a:rPr>
              <a:t>به طور معمول پرداخت نمی‌شود. فقط در صورت داشتن سونوگرافی (مثلاً کیست تخمدان) قابل پرداخت است.</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800"/>
              </a:spcAft>
              <a:buFont typeface="Wingdings" panose="05000000000000000000" pitchFamily="2" charset="2"/>
              <a:buChar char="q"/>
            </a:pPr>
            <a:r>
              <a:rPr lang="ar-SA" sz="1100" dirty="0">
                <a:solidFill>
                  <a:srgbClr val="757575"/>
                </a:solidFill>
                <a:latin typeface="IRANSansX Light" pitchFamily="2" charset="-78"/>
                <a:cs typeface="IRANSansX Light" pitchFamily="2" charset="-78"/>
              </a:rPr>
              <a:t>داروهایی که خارج از شبکه رسمی دارویی باشند</a:t>
            </a:r>
            <a:r>
              <a:rPr lang="en-US" sz="1100" dirty="0">
                <a:solidFill>
                  <a:srgbClr val="757575"/>
                </a:solidFill>
                <a:latin typeface="IRANSansX Light" pitchFamily="2" charset="-78"/>
                <a:cs typeface="IRANSansX Light" pitchFamily="2" charset="-78"/>
              </a:rPr>
              <a:t>: </a:t>
            </a:r>
            <a:r>
              <a:rPr lang="ar-SA" sz="1100" dirty="0">
                <a:solidFill>
                  <a:srgbClr val="757575"/>
                </a:solidFill>
                <a:latin typeface="IRANSansX Light" pitchFamily="2" charset="-78"/>
                <a:cs typeface="IRANSansX Light" pitchFamily="2" charset="-78"/>
              </a:rPr>
              <a:t>پرداخت نمی‌شود. نهایتاً معادل مشابه ایرانی پرداخت می‌شود.</a:t>
            </a:r>
            <a:endParaRPr lang="en-US" sz="1100" dirty="0">
              <a:solidFill>
                <a:srgbClr val="757575"/>
              </a:solidFill>
              <a:latin typeface="IRANSansX Light" pitchFamily="2" charset="-78"/>
              <a:cs typeface="IRANSansX Light" pitchFamily="2" charset="-78"/>
            </a:endParaRPr>
          </a:p>
          <a:p>
            <a:pPr marL="0" algn="r" rtl="1">
              <a:spcBef>
                <a:spcPts val="0"/>
              </a:spcBef>
              <a:spcAft>
                <a:spcPts val="800"/>
              </a:spcAft>
            </a:pPr>
            <a:r>
              <a:rPr lang="ar-SA" sz="1100" dirty="0">
                <a:solidFill>
                  <a:srgbClr val="00B4FF"/>
                </a:solidFill>
                <a:latin typeface="IRANSansX Light" pitchFamily="2" charset="-78"/>
                <a:cs typeface="IRANSansX Light" pitchFamily="2" charset="-78"/>
              </a:rPr>
              <a:t>چه داروهایی پرداخت نمی‌شوند؟</a:t>
            </a:r>
            <a:endParaRPr lang="en-US" sz="1100" dirty="0">
              <a:solidFill>
                <a:srgbClr val="00B4FF"/>
              </a:solidFill>
              <a:latin typeface="IRANSansX Light" pitchFamily="2" charset="-78"/>
              <a:cs typeface="IRANSansX Light" pitchFamily="2" charset="-78"/>
            </a:endParaRPr>
          </a:p>
          <a:p>
            <a:pPr marL="171450" lvl="0" indent="-171450" algn="r" rtl="1">
              <a:spcBef>
                <a:spcPts val="0"/>
              </a:spcBef>
              <a:spcAft>
                <a:spcPts val="0"/>
              </a:spcAft>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دارویی که خودت بدون نسخه بخری (</a:t>
            </a:r>
            <a:r>
              <a:rPr lang="en-US" sz="1100" dirty="0">
                <a:solidFill>
                  <a:srgbClr val="757575"/>
                </a:solidFill>
                <a:latin typeface="IRANSansX Light" pitchFamily="2" charset="-78"/>
                <a:cs typeface="IRANSansX Light" pitchFamily="2" charset="-78"/>
              </a:rPr>
              <a:t>OTC</a:t>
            </a:r>
            <a:r>
              <a:rPr lang="fa-IR" sz="1100" dirty="0">
                <a:solidFill>
                  <a:srgbClr val="757575"/>
                </a:solidFill>
                <a:latin typeface="IRANSansX Light" pitchFamily="2" charset="-78"/>
                <a:cs typeface="IRANSansX Light" pitchFamily="2" charset="-78"/>
              </a:rPr>
              <a:t>)</a:t>
            </a:r>
            <a:r>
              <a:rPr lang="ar-SA" sz="1100" dirty="0">
                <a:solidFill>
                  <a:srgbClr val="757575"/>
                </a:solidFill>
                <a:latin typeface="IRANSansX Light" pitchFamily="2" charset="-78"/>
                <a:cs typeface="IRANSansX Light" pitchFamily="2" charset="-78"/>
              </a:rPr>
              <a:t>= پرداخت نمی‌شود.</a:t>
            </a:r>
            <a:endParaRPr lang="en-US" sz="1100" dirty="0">
              <a:solidFill>
                <a:srgbClr val="757575"/>
              </a:solidFill>
              <a:latin typeface="IRANSansX Light" pitchFamily="2" charset="-78"/>
              <a:cs typeface="IRANSansX Light" pitchFamily="2" charset="-78"/>
            </a:endParaRPr>
          </a:p>
          <a:p>
            <a:pPr marL="171450" indent="-171450" algn="r" rtl="1">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داروهای زیبایی، آرایشی و بهداشتی (برای همه سنین)</a:t>
            </a:r>
            <a:r>
              <a:rPr lang="fa-IR" sz="1100" dirty="0">
                <a:solidFill>
                  <a:srgbClr val="757575"/>
                </a:solidFill>
                <a:latin typeface="IRANSansX Light" pitchFamily="2" charset="-78"/>
                <a:cs typeface="IRANSansX Light" pitchFamily="2" charset="-78"/>
              </a:rPr>
              <a:t> مثل </a:t>
            </a:r>
            <a:r>
              <a:rPr lang="ar-SA" sz="1100" dirty="0">
                <a:solidFill>
                  <a:srgbClr val="757575"/>
                </a:solidFill>
                <a:latin typeface="IRANSansX Light" pitchFamily="2" charset="-78"/>
                <a:cs typeface="IRANSansX Light" pitchFamily="2" charset="-78"/>
              </a:rPr>
              <a:t>شامپو، صابون و محصولات بهداشتی</a:t>
            </a:r>
            <a:r>
              <a:rPr lang="fa-IR" sz="1100" dirty="0">
                <a:solidFill>
                  <a:srgbClr val="757575"/>
                </a:solidFill>
                <a:latin typeface="IRANSansX Light" pitchFamily="2" charset="-78"/>
                <a:cs typeface="IRANSansX Light" pitchFamily="2" charset="-78"/>
              </a:rPr>
              <a:t> و </a:t>
            </a:r>
            <a:r>
              <a:rPr lang="ar-SA" sz="1100" dirty="0">
                <a:solidFill>
                  <a:srgbClr val="757575"/>
                </a:solidFill>
                <a:latin typeface="IRANSansX Light" pitchFamily="2" charset="-78"/>
                <a:cs typeface="IRANSansX Light" pitchFamily="2" charset="-78"/>
              </a:rPr>
              <a:t>داروهای ریزش مو</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نسخه‌هایی که با سن یا جنس بیمار تطابق نداشته باشد</a:t>
            </a:r>
            <a:r>
              <a:rPr lang="fa-IR" sz="1100" dirty="0">
                <a:solidFill>
                  <a:srgbClr val="757575"/>
                </a:solidFill>
                <a:latin typeface="IRANSansX Light" pitchFamily="2" charset="-78"/>
                <a:cs typeface="IRANSansX Light" pitchFamily="2" charset="-78"/>
              </a:rPr>
              <a:t>.</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داروهای تقویت قوای جنسی</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داروهای گیاهی بدون مجوز</a:t>
            </a:r>
            <a:endParaRPr lang="en-US" sz="1100" dirty="0">
              <a:solidFill>
                <a:srgbClr val="757575"/>
              </a:solidFill>
              <a:latin typeface="IRANSansX Light" pitchFamily="2" charset="-78"/>
              <a:cs typeface="IRANSansX Light" pitchFamily="2" charset="-78"/>
            </a:endParaRPr>
          </a:p>
          <a:p>
            <a:pPr marL="171450" lvl="0" indent="-171450" algn="r" rtl="1">
              <a:spcBef>
                <a:spcPts val="0"/>
              </a:spcBef>
              <a:spcAft>
                <a:spcPts val="0"/>
              </a:spcAft>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داروهای لاغری، چربی‌سوز، کاهش اشتها</a:t>
            </a:r>
            <a:endParaRPr lang="en-US" sz="1100" dirty="0">
              <a:solidFill>
                <a:srgbClr val="757575"/>
              </a:solidFill>
              <a:latin typeface="IRANSansX Light" pitchFamily="2" charset="-78"/>
              <a:cs typeface="IRANSansX Light" pitchFamily="2" charset="-78"/>
            </a:endParaRPr>
          </a:p>
          <a:p>
            <a:pPr marL="171450" lvl="0" indent="-171450" algn="r" rtl="1">
              <a:spcBef>
                <a:spcPts val="500"/>
              </a:spcBef>
              <a:spcAft>
                <a:spcPts val="1000"/>
              </a:spcAft>
              <a:buSzPts val="1000"/>
              <a:buFont typeface="Wingdings" panose="05000000000000000000" pitchFamily="2" charset="2"/>
              <a:buChar char="q"/>
              <a:tabLst>
                <a:tab pos="457200" algn="l"/>
              </a:tabLst>
            </a:pPr>
            <a:r>
              <a:rPr lang="ar-SA" sz="1100" dirty="0">
                <a:solidFill>
                  <a:srgbClr val="757575"/>
                </a:solidFill>
                <a:latin typeface="IRANSansX Light" pitchFamily="2" charset="-78"/>
                <a:cs typeface="IRANSansX Light" pitchFamily="2" charset="-78"/>
              </a:rPr>
              <a:t>داروهایی که خارج از داروخانه یا داخل مطب تهیه شوند</a:t>
            </a:r>
            <a:r>
              <a:rPr lang="en-US" sz="1100" dirty="0">
                <a:solidFill>
                  <a:srgbClr val="757575"/>
                </a:solidFill>
                <a:latin typeface="IRANSansX Light" pitchFamily="2" charset="-78"/>
                <a:cs typeface="IRANSansX Light" pitchFamily="2" charset="-78"/>
              </a:rPr>
              <a:t>.</a:t>
            </a:r>
          </a:p>
          <a:p>
            <a:pPr marL="171450" marR="0" indent="-171450" algn="r" rtl="1">
              <a:spcBef>
                <a:spcPts val="0"/>
              </a:spcBef>
              <a:spcAft>
                <a:spcPts val="800"/>
              </a:spcAft>
              <a:buFont typeface="Wingdings" panose="05000000000000000000" pitchFamily="2" charset="2"/>
              <a:buChar char="q"/>
            </a:pPr>
            <a:endParaRPr lang="en-US" sz="1100" dirty="0">
              <a:solidFill>
                <a:srgbClr val="757575"/>
              </a:solidFill>
              <a:latin typeface="IRANSansX Light" pitchFamily="2" charset="-78"/>
              <a:cs typeface="IRANSansX Light" pitchFamily="2" charset="-78"/>
            </a:endParaRPr>
          </a:p>
        </p:txBody>
      </p:sp>
      <p:sp>
        <p:nvSpPr>
          <p:cNvPr id="3" name="Rectangle 2">
            <a:extLst>
              <a:ext uri="{FF2B5EF4-FFF2-40B4-BE49-F238E27FC236}">
                <a16:creationId xmlns:a16="http://schemas.microsoft.com/office/drawing/2014/main" id="{3AAB155E-3CF9-6467-2C3E-C3FCDA4006C8}"/>
              </a:ext>
            </a:extLst>
          </p:cNvPr>
          <p:cNvSpPr/>
          <p:nvPr/>
        </p:nvSpPr>
        <p:spPr>
          <a:xfrm>
            <a:off x="-17060" y="0"/>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مدارک مورد نیاز جهت پرداخت خسارت درمان تکمیلی (دارو)</a:t>
            </a:r>
            <a:endParaRPr lang="en-US" sz="1400" dirty="0"/>
          </a:p>
        </p:txBody>
      </p:sp>
    </p:spTree>
    <p:extLst>
      <p:ext uri="{BB962C8B-B14F-4D97-AF65-F5344CB8AC3E}">
        <p14:creationId xmlns:p14="http://schemas.microsoft.com/office/powerpoint/2010/main" val="1916260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36571B5-FB43-D99F-DD44-37D3551A44A5}"/>
              </a:ext>
            </a:extLst>
          </p:cNvPr>
          <p:cNvSpPr/>
          <p:nvPr/>
        </p:nvSpPr>
        <p:spPr>
          <a:xfrm>
            <a:off x="304800" y="990600"/>
            <a:ext cx="2332121" cy="3510938"/>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endParaRPr lang="en-US" sz="1100" dirty="0">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ایمپلنت (اگر تحت پوشش باشد)</a:t>
            </a:r>
          </a:p>
          <a:p>
            <a:pPr algn="r" rtl="1"/>
            <a:endParaRPr lang="fa-IR" sz="1100" dirty="0">
              <a:solidFill>
                <a:srgbClr val="00B4FF"/>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عکس قبل </a:t>
            </a:r>
            <a:r>
              <a:rPr lang="en-US" sz="1100" dirty="0">
                <a:solidFill>
                  <a:srgbClr val="757575"/>
                </a:solidFill>
                <a:latin typeface="IRANSansX Light" pitchFamily="2" charset="-78"/>
                <a:cs typeface="IRANSansX Light" pitchFamily="2" charset="-78"/>
              </a:rPr>
              <a:t>OPG </a:t>
            </a:r>
            <a:r>
              <a:rPr lang="fa-IR" sz="1100" dirty="0">
                <a:solidFill>
                  <a:srgbClr val="757575"/>
                </a:solidFill>
                <a:latin typeface="IRANSansX Light" pitchFamily="2" charset="-78"/>
                <a:cs typeface="IRANSansX Light" pitchFamily="2" charset="-78"/>
              </a:rPr>
              <a:t>یا </a:t>
            </a:r>
            <a:r>
              <a:rPr lang="en-US" sz="1100" dirty="0">
                <a:solidFill>
                  <a:srgbClr val="757575"/>
                </a:solidFill>
                <a:latin typeface="IRANSansX Light" pitchFamily="2" charset="-78"/>
                <a:cs typeface="IRANSansX Light" pitchFamily="2" charset="-78"/>
              </a:rPr>
              <a:t>CBCT</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عکس بعد درمان</a:t>
            </a:r>
          </a:p>
          <a:p>
            <a:pPr algn="r" rtl="1"/>
            <a:endParaRPr lang="en-US" sz="1100" dirty="0">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دندان مصنوعی (اگر تحت پوشش باشد)</a:t>
            </a:r>
          </a:p>
          <a:p>
            <a:pPr algn="r" rtl="1"/>
            <a:endParaRPr lang="fa-IR" sz="1100" dirty="0">
              <a:solidFill>
                <a:srgbClr val="00B4FF"/>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عکس </a:t>
            </a:r>
            <a:r>
              <a:rPr lang="en-US" sz="1100" dirty="0">
                <a:solidFill>
                  <a:srgbClr val="757575"/>
                </a:solidFill>
                <a:latin typeface="IRANSansX Light" pitchFamily="2" charset="-78"/>
                <a:cs typeface="IRANSansX Light" pitchFamily="2" charset="-78"/>
              </a:rPr>
              <a:t>OPG </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عکس از پروتز (داخل و خارج دهان) </a:t>
            </a:r>
          </a:p>
          <a:p>
            <a:pPr algn="r" rtl="1"/>
            <a:endParaRPr lang="fa-IR" sz="1100" dirty="0">
              <a:solidFill>
                <a:srgbClr val="00B4FF"/>
              </a:solidFill>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ارتودنسی (اگر تحت پوشش باشد)</a:t>
            </a: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عکس‌های تخصصی (پانورکس و سفالومتری) </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عکس از صورت </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معاینه قبل و بعد درمان </a:t>
            </a: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algn="r" rtl="1"/>
            <a:endParaRPr lang="fa-IR" sz="1100" dirty="0">
              <a:solidFill>
                <a:srgbClr val="757575"/>
              </a:solidFill>
              <a:latin typeface="IRANSansX Light" pitchFamily="2" charset="-78"/>
              <a:cs typeface="IRANSansX Light" pitchFamily="2" charset="-78"/>
            </a:endParaRPr>
          </a:p>
        </p:txBody>
      </p:sp>
      <p:sp>
        <p:nvSpPr>
          <p:cNvPr id="5" name="Rectangle: Rounded Corners 4">
            <a:extLst>
              <a:ext uri="{FF2B5EF4-FFF2-40B4-BE49-F238E27FC236}">
                <a16:creationId xmlns:a16="http://schemas.microsoft.com/office/drawing/2014/main" id="{3B48BD40-4655-3363-09A8-1592304A50B2}"/>
              </a:ext>
            </a:extLst>
          </p:cNvPr>
          <p:cNvSpPr/>
          <p:nvPr/>
        </p:nvSpPr>
        <p:spPr>
          <a:xfrm>
            <a:off x="7239000" y="909333"/>
            <a:ext cx="4770521" cy="5715000"/>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endParaRPr lang="fa-IR" sz="1100" dirty="0">
              <a:solidFill>
                <a:srgbClr val="00B4FF"/>
              </a:solidFill>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ویزیت دندانپزشکی</a:t>
            </a:r>
          </a:p>
          <a:p>
            <a:pPr algn="r" rtl="1"/>
            <a:endParaRPr lang="fa-IR" sz="1100" dirty="0">
              <a:solidFill>
                <a:srgbClr val="00B4FF"/>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اگر همون روز درمان انجام بدی، هزینه ویزیت جداگانه پرداخت نمی‌شه.</a:t>
            </a:r>
            <a:endParaRPr lang="en-US" sz="1100" dirty="0">
              <a:solidFill>
                <a:srgbClr val="757575"/>
              </a:solidFill>
              <a:latin typeface="IRANSansX Light" pitchFamily="2" charset="-78"/>
              <a:cs typeface="IRANSansX Light" pitchFamily="2" charset="-78"/>
            </a:endParaRPr>
          </a:p>
          <a:p>
            <a:pPr algn="r" rtl="1"/>
            <a:endParaRPr lang="fa-IR" sz="1100" dirty="0">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عکس دندان (رادیوگرافی)</a:t>
            </a:r>
          </a:p>
          <a:p>
            <a:pPr algn="r" rtl="1"/>
            <a:endParaRPr lang="fa-IR" sz="1100" dirty="0">
              <a:solidFill>
                <a:srgbClr val="00B4FF"/>
              </a:solidFill>
              <a:latin typeface="IRANSansX Light" pitchFamily="2" charset="-78"/>
              <a:cs typeface="IRANSansX Light" pitchFamily="2" charset="-78"/>
            </a:endParaRPr>
          </a:p>
          <a:p>
            <a:pPr algn="r" rtl="1"/>
            <a:r>
              <a:rPr lang="fa-IR" sz="1100" dirty="0">
                <a:solidFill>
                  <a:srgbClr val="757575"/>
                </a:solidFill>
                <a:latin typeface="IRANSansX Light" pitchFamily="2" charset="-78"/>
                <a:cs typeface="IRANSansX Light" pitchFamily="2" charset="-78"/>
              </a:rPr>
              <a:t>برای بیشتر خدمات باید عکس دندان داشته باشی</a:t>
            </a:r>
            <a:endParaRPr lang="en-US" sz="1100" dirty="0">
              <a:solidFill>
                <a:srgbClr val="757575"/>
              </a:solidFill>
              <a:latin typeface="IRANSansX Light" pitchFamily="2" charset="-78"/>
              <a:cs typeface="IRANSansX Light" pitchFamily="2" charset="-78"/>
            </a:endParaRPr>
          </a:p>
          <a:p>
            <a:pPr algn="r" rtl="1"/>
            <a:r>
              <a:rPr lang="fa-IR" sz="1100" dirty="0">
                <a:solidFill>
                  <a:srgbClr val="757575"/>
                </a:solidFill>
                <a:latin typeface="IRANSansX Light" pitchFamily="2" charset="-78"/>
                <a:cs typeface="IRANSansX Light" pitchFamily="2" charset="-78"/>
              </a:rPr>
              <a:t>و حتما:•اسم بیمار و تاریخ انجام روی عکس مشخص باشه.</a:t>
            </a:r>
            <a:endParaRPr lang="en-US" sz="1100" dirty="0">
              <a:solidFill>
                <a:srgbClr val="757575"/>
              </a:solidFill>
              <a:latin typeface="IRANSansX Light" pitchFamily="2" charset="-78"/>
              <a:cs typeface="IRANSansX Light" pitchFamily="2" charset="-78"/>
            </a:endParaRPr>
          </a:p>
          <a:p>
            <a:pPr algn="r" rtl="1"/>
            <a:endParaRPr lang="fa-IR" sz="1100" dirty="0">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چه زمانی عکس دندان لازمه؟</a:t>
            </a:r>
            <a:endParaRPr lang="en-US" sz="1100" dirty="0">
              <a:solidFill>
                <a:srgbClr val="00B4FF"/>
              </a:solidFill>
              <a:latin typeface="IRANSansX Light" pitchFamily="2" charset="-78"/>
              <a:cs typeface="IRANSansX Light" pitchFamily="2" charset="-78"/>
            </a:endParaRPr>
          </a:p>
          <a:p>
            <a:pPr algn="r" rtl="1"/>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کشیدن بیشتر از ۴ دندان : عکس قبل درمان لازم</a:t>
            </a:r>
            <a:endParaRPr lang="en-US"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جراحی دندان (نهفته یا سخت): عکس قبل درمان</a:t>
            </a:r>
            <a:endParaRPr lang="en-US"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کیست یا تومور</a:t>
            </a:r>
            <a:r>
              <a:rPr lang="en-US" sz="1100" dirty="0">
                <a:solidFill>
                  <a:srgbClr val="757575"/>
                </a:solidFill>
                <a:latin typeface="IRANSansX Light" pitchFamily="2" charset="-78"/>
                <a:cs typeface="IRANSansX Light" pitchFamily="2" charset="-78"/>
              </a:rPr>
              <a:t>:</a:t>
            </a:r>
            <a:r>
              <a:rPr lang="fa-IR" sz="1100" dirty="0">
                <a:solidFill>
                  <a:srgbClr val="757575"/>
                </a:solidFill>
                <a:latin typeface="IRANSansX Light" pitchFamily="2" charset="-78"/>
                <a:cs typeface="IRANSansX Light" pitchFamily="2" charset="-78"/>
              </a:rPr>
              <a:t>عکس قبل درمان و جواب پاتولوژی </a:t>
            </a: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زنان باردار</a:t>
            </a:r>
            <a:r>
              <a:rPr lang="en-US" sz="1100" dirty="0">
                <a:solidFill>
                  <a:srgbClr val="00B4FF"/>
                </a:solidFill>
                <a:latin typeface="IRANSansX Light" pitchFamily="2" charset="-78"/>
                <a:cs typeface="IRANSansX Light" pitchFamily="2" charset="-78"/>
              </a:rPr>
              <a:t>: </a:t>
            </a:r>
            <a:r>
              <a:rPr lang="fa-IR" sz="1100" dirty="0">
                <a:solidFill>
                  <a:srgbClr val="757575"/>
                </a:solidFill>
                <a:latin typeface="IRANSansX Light" pitchFamily="2" charset="-78"/>
                <a:cs typeface="IRANSansX Light" pitchFamily="2" charset="-78"/>
              </a:rPr>
              <a:t>با ارائه سونوگرافی:</a:t>
            </a:r>
            <a:r>
              <a:rPr lang="en-US" sz="1100" dirty="0">
                <a:solidFill>
                  <a:srgbClr val="757575"/>
                </a:solidFill>
                <a:latin typeface="IRANSansX Light" pitchFamily="2" charset="-78"/>
                <a:cs typeface="IRANSansX Light" pitchFamily="2" charset="-78"/>
              </a:rPr>
              <a:t> </a:t>
            </a:r>
            <a:r>
              <a:rPr lang="fa-IR" sz="1100" dirty="0">
                <a:solidFill>
                  <a:srgbClr val="757575"/>
                </a:solidFill>
                <a:latin typeface="IRANSansX Light" pitchFamily="2" charset="-78"/>
                <a:cs typeface="IRANSansX Light" pitchFamily="2" charset="-78"/>
              </a:rPr>
              <a:t>نیازی به عکس دندان نیست</a:t>
            </a:r>
            <a:r>
              <a:rPr lang="en-US" sz="1100" dirty="0">
                <a:solidFill>
                  <a:srgbClr val="757575"/>
                </a:solidFill>
                <a:latin typeface="IRANSansX Light" pitchFamily="2" charset="-78"/>
                <a:cs typeface="IRANSansX Light" pitchFamily="2" charset="-78"/>
              </a:rPr>
              <a:t>.</a:t>
            </a:r>
          </a:p>
          <a:p>
            <a:pPr algn="r" rtl="1"/>
            <a:endParaRPr lang="fa-IR" sz="1100" dirty="0">
              <a:solidFill>
                <a:srgbClr val="00B4FF"/>
              </a:solidFill>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فتوگرافی</a:t>
            </a:r>
            <a:r>
              <a:rPr lang="fa-IR" sz="1100" dirty="0">
                <a:latin typeface="IRANSansX Light" pitchFamily="2" charset="-78"/>
                <a:cs typeface="IRANSansX Light" pitchFamily="2" charset="-78"/>
              </a:rPr>
              <a:t> </a:t>
            </a:r>
            <a:r>
              <a:rPr lang="fa-IR" sz="1100" dirty="0">
                <a:solidFill>
                  <a:srgbClr val="757575"/>
                </a:solidFill>
                <a:latin typeface="IRANSansX Light" pitchFamily="2" charset="-78"/>
                <a:cs typeface="IRANSansX Light" pitchFamily="2" charset="-78"/>
              </a:rPr>
              <a:t>یعنی عکس با موبایل از دندان</a:t>
            </a:r>
            <a:r>
              <a:rPr lang="en-US" sz="1100" dirty="0">
                <a:solidFill>
                  <a:srgbClr val="757575"/>
                </a:solidFill>
                <a:latin typeface="IRANSansX Light" pitchFamily="2" charset="-78"/>
                <a:cs typeface="IRANSansX Light" pitchFamily="2" charset="-78"/>
              </a:rPr>
              <a:t> </a:t>
            </a:r>
            <a:r>
              <a:rPr lang="fa-IR" sz="1100" dirty="0">
                <a:solidFill>
                  <a:srgbClr val="757575"/>
                </a:solidFill>
                <a:latin typeface="IRANSansX Light" pitchFamily="2" charset="-78"/>
                <a:cs typeface="IRANSansX Light" pitchFamily="2" charset="-78"/>
              </a:rPr>
              <a:t>به‌طوری که صورت بیمار هم مشخص باشد</a:t>
            </a:r>
            <a:r>
              <a:rPr lang="en-US" sz="1100" dirty="0">
                <a:solidFill>
                  <a:srgbClr val="757575"/>
                </a:solidFill>
                <a:latin typeface="IRANSansX Light" pitchFamily="2" charset="-78"/>
                <a:cs typeface="IRANSansX Light" pitchFamily="2" charset="-78"/>
              </a:rPr>
              <a:t>.</a:t>
            </a:r>
          </a:p>
          <a:p>
            <a:pPr algn="r" rtl="1"/>
            <a:endParaRPr lang="en-US"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تمام عکس‌ها (رادیولوژی‌ها) باید</a:t>
            </a:r>
            <a:r>
              <a:rPr lang="en-US" sz="1100" dirty="0">
                <a:solidFill>
                  <a:srgbClr val="757575"/>
                </a:solidFill>
                <a:latin typeface="IRANSansX Light" pitchFamily="2" charset="-78"/>
                <a:cs typeface="IRANSansX Light" pitchFamily="2" charset="-78"/>
              </a:rPr>
              <a:t> </a:t>
            </a:r>
            <a:r>
              <a:rPr lang="fa-IR" sz="1100" dirty="0">
                <a:solidFill>
                  <a:srgbClr val="757575"/>
                </a:solidFill>
                <a:latin typeface="IRANSansX Light" pitchFamily="2" charset="-78"/>
                <a:cs typeface="IRANSansX Light" pitchFamily="2" charset="-78"/>
              </a:rPr>
              <a:t>در زمان اعتبار بیمه‌نامه گرفته شده باشند</a:t>
            </a:r>
            <a:r>
              <a:rPr lang="en-US" sz="1100" dirty="0">
                <a:solidFill>
                  <a:srgbClr val="757575"/>
                </a:solidFill>
                <a:latin typeface="IRANSansX Light" pitchFamily="2" charset="-78"/>
                <a:cs typeface="IRANSansX Light" pitchFamily="2" charset="-78"/>
              </a:rPr>
              <a:t>.</a:t>
            </a: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اگر یک دندان رو تا ۱ سال دوباره ترمیم کنی، بیمه هزینه نمی‌دهد.</a:t>
            </a:r>
          </a:p>
          <a:p>
            <a:pPr algn="r" rtl="1"/>
            <a:endParaRPr lang="en-US" sz="1100" dirty="0">
              <a:solidFill>
                <a:srgbClr val="757575"/>
              </a:solidFill>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قوانین مهم دیگر</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برای هر دندان حداکثر ۲ پین پرداخت می‌شود.</a:t>
            </a:r>
            <a:endParaRPr lang="en-US"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انجام همزمان پالپوتومی و عصب‌کشی برای یک دندان</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حتی با فاصله زمانی هم پرداخت نمی‌شود.</a:t>
            </a:r>
            <a:endParaRPr lang="en-US" sz="1100" dirty="0">
              <a:solidFill>
                <a:srgbClr val="757575"/>
              </a:solidFill>
              <a:latin typeface="IRANSansX Light" pitchFamily="2" charset="-78"/>
              <a:cs typeface="IRANSansX Light" pitchFamily="2" charset="-78"/>
            </a:endParaRPr>
          </a:p>
          <a:p>
            <a:pPr algn="r" rtl="1"/>
            <a:endParaRPr lang="fa-IR" sz="1100" dirty="0">
              <a:latin typeface="IRANSansX Light" pitchFamily="2" charset="-78"/>
              <a:cs typeface="IRANSansX Light" pitchFamily="2" charset="-78"/>
            </a:endParaRPr>
          </a:p>
        </p:txBody>
      </p:sp>
      <p:sp>
        <p:nvSpPr>
          <p:cNvPr id="8" name="Rectangle: Rounded Corners 7">
            <a:extLst>
              <a:ext uri="{FF2B5EF4-FFF2-40B4-BE49-F238E27FC236}">
                <a16:creationId xmlns:a16="http://schemas.microsoft.com/office/drawing/2014/main" id="{C281AFF8-BACE-80FD-BDDA-14D3CB3B358B}"/>
              </a:ext>
            </a:extLst>
          </p:cNvPr>
          <p:cNvSpPr/>
          <p:nvPr/>
        </p:nvSpPr>
        <p:spPr>
          <a:xfrm>
            <a:off x="304800" y="4648200"/>
            <a:ext cx="2332121" cy="1963623"/>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endParaRPr lang="fa-IR" sz="1100" dirty="0">
              <a:solidFill>
                <a:srgbClr val="00B4FF"/>
              </a:solidFill>
              <a:latin typeface="IRANSansX Light" pitchFamily="2" charset="-78"/>
              <a:cs typeface="IRANSansX Light" pitchFamily="2" charset="-78"/>
            </a:endParaRPr>
          </a:p>
          <a:p>
            <a:pPr algn="r" rtl="1"/>
            <a:endParaRPr lang="fa-IR" sz="1100" dirty="0">
              <a:solidFill>
                <a:srgbClr val="00B4FF"/>
              </a:solidFill>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کودکان زیر ۱۰ سال</a:t>
            </a:r>
          </a:p>
          <a:p>
            <a:pPr marL="171450" indent="-171450" algn="r" rtl="1">
              <a:buFont typeface="Wingdings" panose="05000000000000000000" pitchFamily="2" charset="2"/>
              <a:buChar char="q"/>
            </a:pPr>
            <a:endParaRPr lang="fa-IR" sz="1100" dirty="0">
              <a:solidFill>
                <a:srgbClr val="00B4FF"/>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پر کردن : عکس لازم ندارد</a:t>
            </a:r>
            <a:r>
              <a:rPr lang="en-US" sz="1100" dirty="0">
                <a:solidFill>
                  <a:srgbClr val="757575"/>
                </a:solidFill>
                <a:latin typeface="IRANSansX Light" pitchFamily="2" charset="-78"/>
                <a:cs typeface="IRANSansX Light" pitchFamily="2" charset="-78"/>
              </a:rPr>
              <a:t>.</a:t>
            </a:r>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فلوراید و بروساژ : هر ۶ ماه یکبار</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روکش استیل: عکس</a:t>
            </a:r>
            <a:r>
              <a:rPr lang="en-US" sz="1100" dirty="0">
                <a:solidFill>
                  <a:srgbClr val="757575"/>
                </a:solidFill>
                <a:latin typeface="IRANSansX Light" pitchFamily="2" charset="-78"/>
                <a:cs typeface="IRANSansX Light" pitchFamily="2" charset="-78"/>
              </a:rPr>
              <a:t> </a:t>
            </a:r>
            <a:r>
              <a:rPr lang="fa-IR" sz="1100" dirty="0">
                <a:solidFill>
                  <a:srgbClr val="757575"/>
                </a:solidFill>
                <a:latin typeface="IRANSansX Light" pitchFamily="2" charset="-78"/>
                <a:cs typeface="IRANSansX Light" pitchFamily="2" charset="-78"/>
              </a:rPr>
              <a:t>فتوگرافی یا معاینه بعد درمان کافی است .</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ترمیم زیرش جداگانه حساب نمی‌شود.</a:t>
            </a:r>
          </a:p>
          <a:p>
            <a:pPr algn="r" rtl="1"/>
            <a:r>
              <a:rPr lang="fa-IR" sz="1100" dirty="0">
                <a:solidFill>
                  <a:srgbClr val="757575"/>
                </a:solidFill>
                <a:latin typeface="IRANSansX Light" pitchFamily="2" charset="-78"/>
                <a:cs typeface="IRANSansX Light" pitchFamily="2" charset="-78"/>
              </a:rPr>
              <a:t>فضا نگهدار: عکس یا معاینه بعد درمان </a:t>
            </a:r>
            <a:endParaRPr lang="en-US" sz="1100" dirty="0">
              <a:solidFill>
                <a:srgbClr val="757575"/>
              </a:solidFill>
              <a:latin typeface="IRANSansX Light" pitchFamily="2" charset="-78"/>
              <a:cs typeface="IRANSansX Light" pitchFamily="2" charset="-78"/>
            </a:endParaRPr>
          </a:p>
          <a:p>
            <a:pPr algn="r" rtl="1"/>
            <a:endParaRPr lang="en-US" sz="1100" dirty="0">
              <a:latin typeface="IRANSansX Light" pitchFamily="2" charset="-78"/>
              <a:cs typeface="IRANSansX Light" pitchFamily="2" charset="-78"/>
            </a:endParaRPr>
          </a:p>
          <a:p>
            <a:pPr algn="r" rtl="1"/>
            <a:endParaRPr lang="fa-IR" sz="1100" dirty="0">
              <a:latin typeface="IRANSansX Light" pitchFamily="2" charset="-78"/>
              <a:cs typeface="IRANSansX Light" pitchFamily="2" charset="-78"/>
            </a:endParaRPr>
          </a:p>
        </p:txBody>
      </p:sp>
      <p:sp>
        <p:nvSpPr>
          <p:cNvPr id="9" name="Rectangle: Rounded Corners 8">
            <a:extLst>
              <a:ext uri="{FF2B5EF4-FFF2-40B4-BE49-F238E27FC236}">
                <a16:creationId xmlns:a16="http://schemas.microsoft.com/office/drawing/2014/main" id="{8FE78DD0-C3E2-8660-7A75-2637AB5E4ADB}"/>
              </a:ext>
            </a:extLst>
          </p:cNvPr>
          <p:cNvSpPr/>
          <p:nvPr/>
        </p:nvSpPr>
        <p:spPr>
          <a:xfrm>
            <a:off x="2799511" y="914400"/>
            <a:ext cx="4306980" cy="5715000"/>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fa-IR" sz="1100" dirty="0">
                <a:solidFill>
                  <a:srgbClr val="00B4FF"/>
                </a:solidFill>
                <a:latin typeface="IRANSansX Light" pitchFamily="2" charset="-78"/>
                <a:cs typeface="IRANSansX Light" pitchFamily="2" charset="-78"/>
              </a:rPr>
              <a:t>جرم‌گیری</a:t>
            </a:r>
          </a:p>
          <a:p>
            <a:pPr algn="r" rtl="1"/>
            <a:endParaRPr lang="fa-IR" sz="1100" dirty="0">
              <a:solidFill>
                <a:srgbClr val="00B4FF"/>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فقط برای افراد بالای ۱۰ سال •سالی ۱ بار تحت پوشش است. </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اگر بیشتر نیاز داشتی: باید تأیید جدا بگیری</a:t>
            </a:r>
          </a:p>
          <a:p>
            <a:pPr algn="r" rtl="1"/>
            <a:endParaRPr lang="fa-IR" sz="1100" dirty="0">
              <a:solidFill>
                <a:srgbClr val="757575"/>
              </a:solidFill>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پر کردن دندان</a:t>
            </a:r>
            <a:r>
              <a:rPr lang="en-US" sz="1100" dirty="0">
                <a:solidFill>
                  <a:srgbClr val="00B4FF"/>
                </a:solidFill>
                <a:latin typeface="IRANSansX Light" pitchFamily="2" charset="-78"/>
                <a:cs typeface="IRANSansX Light" pitchFamily="2" charset="-78"/>
              </a:rPr>
              <a:t>:</a:t>
            </a:r>
            <a:endParaRPr lang="fa-IR" sz="1100" dirty="0">
              <a:solidFill>
                <a:srgbClr val="00B4FF"/>
              </a:solidFill>
              <a:latin typeface="IRANSansX Light" pitchFamily="2" charset="-78"/>
              <a:cs typeface="IRANSansX Light" pitchFamily="2" charset="-78"/>
            </a:endParaRPr>
          </a:p>
          <a:p>
            <a:pPr marL="171450"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تا ۳ دندان </a:t>
            </a:r>
            <a:r>
              <a:rPr lang="en-US" sz="1100" dirty="0">
                <a:solidFill>
                  <a:srgbClr val="757575"/>
                </a:solidFill>
                <a:latin typeface="IRANSansX Light" pitchFamily="2" charset="-78"/>
                <a:cs typeface="IRANSansX Light" pitchFamily="2" charset="-78"/>
              </a:rPr>
              <a:t>:</a:t>
            </a:r>
            <a:r>
              <a:rPr lang="fa-IR" sz="1100" dirty="0">
                <a:solidFill>
                  <a:srgbClr val="757575"/>
                </a:solidFill>
                <a:latin typeface="IRANSansX Light" pitchFamily="2" charset="-78"/>
                <a:cs typeface="IRANSansX Light" pitchFamily="2" charset="-78"/>
              </a:rPr>
              <a:t> عکس لازم نیست</a:t>
            </a:r>
          </a:p>
          <a:p>
            <a:pPr marL="171450"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بیشتر از ۳ دندان </a:t>
            </a:r>
            <a:r>
              <a:rPr lang="en-US" sz="1100" dirty="0">
                <a:solidFill>
                  <a:srgbClr val="757575"/>
                </a:solidFill>
                <a:latin typeface="IRANSansX Light" pitchFamily="2" charset="-78"/>
                <a:cs typeface="IRANSansX Light" pitchFamily="2" charset="-78"/>
              </a:rPr>
              <a:t>:</a:t>
            </a:r>
            <a:r>
              <a:rPr lang="fa-IR" sz="1100" dirty="0">
                <a:solidFill>
                  <a:srgbClr val="757575"/>
                </a:solidFill>
                <a:latin typeface="IRANSansX Light" pitchFamily="2" charset="-78"/>
                <a:cs typeface="IRANSansX Light" pitchFamily="2" charset="-78"/>
              </a:rPr>
              <a:t>•عکس قبل •عکس بعد </a:t>
            </a:r>
          </a:p>
          <a:p>
            <a:pPr marL="171450"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پرکردگی بزرگ (چهار سطحی / بیلداپ) حتی برای ۱ دندان هم عکس بعد لازم است.</a:t>
            </a:r>
            <a:endParaRPr lang="fa-IR" sz="1100" dirty="0">
              <a:latin typeface="IRANSansX Light" pitchFamily="2" charset="-78"/>
              <a:cs typeface="IRANSansX Light" pitchFamily="2" charset="-78"/>
            </a:endParaRPr>
          </a:p>
          <a:p>
            <a:pPr algn="r" rtl="1">
              <a:lnSpc>
                <a:spcPct val="150000"/>
              </a:lnSpc>
            </a:pPr>
            <a:r>
              <a:rPr lang="fa-IR" sz="1100" dirty="0">
                <a:solidFill>
                  <a:srgbClr val="00B4FF"/>
                </a:solidFill>
                <a:latin typeface="IRANSansX Light" pitchFamily="2" charset="-78"/>
                <a:cs typeface="IRANSansX Light" pitchFamily="2" charset="-78"/>
              </a:rPr>
              <a:t>عصب‌کشی (درمان ریشه):</a:t>
            </a:r>
          </a:p>
          <a:p>
            <a:pPr marL="171450"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حتما نیاز به عکس داره:</a:t>
            </a:r>
          </a:p>
          <a:p>
            <a:pPr marL="171450"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قبل یا حین درمان و بعد از درمان </a:t>
            </a:r>
          </a:p>
          <a:p>
            <a:pPr marL="171450" indent="-171450" algn="r" rtl="1">
              <a:lnSpc>
                <a:spcPct val="150000"/>
              </a:lnSpc>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حداکثر هزینه دو عکس برای هر دندان پرداخت می‌شود.</a:t>
            </a:r>
          </a:p>
          <a:p>
            <a:pPr algn="r" rtl="1"/>
            <a:endParaRPr lang="en-US" sz="1100" dirty="0">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روکش دندان</a:t>
            </a:r>
          </a:p>
          <a:p>
            <a:pPr algn="r" rtl="1"/>
            <a:endParaRPr lang="fa-IR" sz="1100" dirty="0">
              <a:solidFill>
                <a:srgbClr val="00B4FF"/>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روکش </a:t>
            </a:r>
            <a:r>
              <a:rPr lang="en-US" sz="1100" dirty="0">
                <a:solidFill>
                  <a:srgbClr val="757575"/>
                </a:solidFill>
                <a:latin typeface="IRANSansX Light" pitchFamily="2" charset="-78"/>
                <a:cs typeface="IRANSansX Light" pitchFamily="2" charset="-78"/>
              </a:rPr>
              <a:t>PFM </a:t>
            </a:r>
            <a:r>
              <a:rPr lang="fa-IR" sz="1100" dirty="0">
                <a:solidFill>
                  <a:srgbClr val="757575"/>
                </a:solidFill>
                <a:latin typeface="IRANSansX Light" pitchFamily="2" charset="-78"/>
                <a:cs typeface="IRANSansX Light" pitchFamily="2" charset="-78"/>
              </a:rPr>
              <a:t>یا چند واحدی:عکس قبل (پانورکس) و عکس یا تصویر بعد از درمان </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روکش سرامیکی/زیرکونیا::•فقط برای دندان‌های جلو با ذکر دلیل پزشک </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این خدمات هر ۵ سال یکبار پرداخت می‌شوند.</a:t>
            </a:r>
          </a:p>
          <a:p>
            <a:pPr algn="r" rtl="1"/>
            <a:endParaRPr lang="en-US" sz="1100" dirty="0">
              <a:latin typeface="IRANSansX Light" pitchFamily="2" charset="-78"/>
              <a:cs typeface="IRANSansX Light" pitchFamily="2" charset="-78"/>
            </a:endParaRPr>
          </a:p>
          <a:p>
            <a:pPr algn="r" rtl="1"/>
            <a:r>
              <a:rPr lang="fa-IR" sz="1100" dirty="0">
                <a:solidFill>
                  <a:srgbClr val="00B4FF"/>
                </a:solidFill>
                <a:latin typeface="IRANSansX Light" pitchFamily="2" charset="-78"/>
                <a:cs typeface="IRANSansX Light" pitchFamily="2" charset="-78"/>
              </a:rPr>
              <a:t>پست ریختگی دندان</a:t>
            </a:r>
          </a:p>
          <a:p>
            <a:pPr marL="171450" indent="-171450" algn="r" rtl="1">
              <a:buFont typeface="Wingdings" panose="05000000000000000000" pitchFamily="2" charset="2"/>
              <a:buChar char="q"/>
            </a:pPr>
            <a:endParaRPr lang="fa-IR" sz="1100" dirty="0">
              <a:solidFill>
                <a:srgbClr val="757575"/>
              </a:solidFill>
              <a:latin typeface="IRANSansX Light" pitchFamily="2" charset="-78"/>
              <a:cs typeface="IRANSansX Light" pitchFamily="2" charset="-78"/>
            </a:endParaRP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عکس بعد از درمان لازم است</a:t>
            </a:r>
          </a:p>
          <a:p>
            <a:pPr marL="171450" indent="-171450" algn="r" rtl="1">
              <a:buFont typeface="Wingdings" panose="05000000000000000000" pitchFamily="2" charset="2"/>
              <a:buChar char="q"/>
            </a:pPr>
            <a:r>
              <a:rPr lang="fa-IR" sz="1100" dirty="0">
                <a:solidFill>
                  <a:srgbClr val="757575"/>
                </a:solidFill>
                <a:latin typeface="IRANSansX Light" pitchFamily="2" charset="-78"/>
                <a:cs typeface="IRANSansX Light" pitchFamily="2" charset="-78"/>
              </a:rPr>
              <a:t>هر ۵ سال یکبار قابل پرداخت </a:t>
            </a:r>
          </a:p>
          <a:p>
            <a:pPr algn="r" rtl="1"/>
            <a:endParaRPr lang="fa-IR" sz="1100" dirty="0">
              <a:latin typeface="IRANSansX Light" pitchFamily="2" charset="-78"/>
              <a:cs typeface="IRANSansX Light" pitchFamily="2" charset="-78"/>
            </a:endParaRPr>
          </a:p>
        </p:txBody>
      </p:sp>
      <p:sp>
        <p:nvSpPr>
          <p:cNvPr id="3" name="Rectangle 2">
            <a:extLst>
              <a:ext uri="{FF2B5EF4-FFF2-40B4-BE49-F238E27FC236}">
                <a16:creationId xmlns:a16="http://schemas.microsoft.com/office/drawing/2014/main" id="{288491B8-533E-9B2D-87A0-EFBCA3235A6D}"/>
              </a:ext>
            </a:extLst>
          </p:cNvPr>
          <p:cNvSpPr/>
          <p:nvPr/>
        </p:nvSpPr>
        <p:spPr>
          <a:xfrm>
            <a:off x="0" y="2244"/>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مدارک مورد نیاز جهت پرداخت خسارت درمان تکمیلی (دندانپزشکی)</a:t>
            </a:r>
            <a:endParaRPr lang="en-US" sz="1400" dirty="0"/>
          </a:p>
        </p:txBody>
      </p:sp>
    </p:spTree>
    <p:extLst>
      <p:ext uri="{BB962C8B-B14F-4D97-AF65-F5344CB8AC3E}">
        <p14:creationId xmlns:p14="http://schemas.microsoft.com/office/powerpoint/2010/main" val="2088287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C71B9-7669-A7E1-00DC-2F0BE95ABA60}"/>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B1E71A16-1577-B849-998C-8896CD84C0CF}"/>
              </a:ext>
            </a:extLst>
          </p:cNvPr>
          <p:cNvSpPr/>
          <p:nvPr/>
        </p:nvSpPr>
        <p:spPr>
          <a:xfrm>
            <a:off x="457200" y="762000"/>
            <a:ext cx="11423905" cy="5695335"/>
          </a:xfrm>
          <a:prstGeom prst="roundRect">
            <a:avLst/>
          </a:prstGeom>
          <a:noFill/>
          <a:ln>
            <a:solidFill>
              <a:srgbClr val="735A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0" fontAlgn="base" latinLnBrk="0" hangingPunct="0">
              <a:lnSpc>
                <a:spcPct val="100000"/>
              </a:lnSpc>
              <a:spcBef>
                <a:spcPct val="0"/>
              </a:spcBef>
              <a:spcAft>
                <a:spcPct val="0"/>
              </a:spcAft>
              <a:buClrTx/>
              <a:buSzTx/>
              <a:buFontTx/>
              <a:buNone/>
              <a:tabLst/>
            </a:pPr>
            <a:r>
              <a:rPr kumimoji="0" lang="fa-IR" altLang="en-US" sz="1000" b="0" i="0" u="none" strike="noStrike" cap="none" normalizeH="0" baseline="0" dirty="0">
                <a:ln>
                  <a:noFill/>
                </a:ln>
                <a:solidFill>
                  <a:srgbClr val="595959"/>
                </a:solidFill>
                <a:effectLst/>
                <a:latin typeface="IRANSansX Light" pitchFamily="2" charset="-78"/>
                <a:ea typeface="Calibri" panose="020F0502020204030204" pitchFamily="34" charset="0"/>
                <a:cs typeface="IRANSansX Light" pitchFamily="2" charset="-78"/>
              </a:rPr>
              <a:t> 	      		</a:t>
            </a:r>
            <a:endParaRPr kumimoji="0" lang="en-US" altLang="en-US" sz="1100" b="0" i="0" u="none" strike="noStrike" cap="none" normalizeH="0" baseline="0" dirty="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100" b="0" i="0" u="none" strike="noStrike" cap="none" normalizeH="0" baseline="0" dirty="0">
                <a:ln>
                  <a:noFill/>
                </a:ln>
                <a:solidFill>
                  <a:srgbClr val="00B4FF"/>
                </a:solidFill>
                <a:effectLst/>
                <a:latin typeface="IRANSansX Light" pitchFamily="2" charset="-78"/>
                <a:ea typeface="Calibri" panose="020F0502020204030204" pitchFamily="34" charset="0"/>
                <a:cs typeface="IRANSansX Light" pitchFamily="2" charset="-78"/>
              </a:rPr>
              <a:t>مدارک مورد نیاز جهت پرداخت هزینه بیمارستانی :</a:t>
            </a:r>
            <a:endParaRPr kumimoji="0" lang="en-US" altLang="en-US" sz="1100" b="0" i="0" u="none" strike="noStrike" cap="none" normalizeH="0" baseline="0" dirty="0">
              <a:ln>
                <a:noFill/>
              </a:ln>
              <a:solidFill>
                <a:srgbClr val="00B4FF"/>
              </a:solidFill>
              <a:effectLst/>
              <a:latin typeface="IRANSansX Light" pitchFamily="2" charset="-78"/>
              <a:ea typeface="Calibri" panose="020F0502020204030204" pitchFamily="34" charset="0"/>
              <a:cs typeface="IRANSansX Light"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757575"/>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بیمار موظف است پیش از ارسال مدارک بیمارستانی از سهم بیمه گر اول (تامین اجتماعی،خدمات درمانی و ...) استفاده کند و کپی برابر اصل مدارک  زیر به همراه گواهی پرداخت بیمه پایه را ارسال کند.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اصل ریز صورت حساب بیمارستانی </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ریز دارو و لوازم مصرفی بخش و اتاق عمل </a:t>
            </a:r>
            <a:r>
              <a:rPr kumimoji="0" lang="en-US"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                                   </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برگه شرح حال</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خلاصه پرونده</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گزارش جراحی</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گزارش بیهوشی</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گزارش ریز خدمات انجام شده (آزمایش،سونوگرافی و...)</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اصل فاکتور پروتز ممهور به مهرمرکز خریداری شده، بیمارستان ،پزشک جراح و مهر اتاق عمل و لیبل یا همون برچسب </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گزارش پاتولوژی برای مواردی که نیاز به برداشتن هر گونه ضایعه ای از بدن بیمار باشد.</a:t>
            </a:r>
            <a:endParaRPr kumimoji="0" lang="en-US"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endParaRPr>
          </a:p>
          <a:p>
            <a:pPr marL="0" marR="0" lvl="0" indent="0" algn="r" defTabSz="914400" rtl="1" eaLnBrk="0" fontAlgn="base" latinLnBrk="0" hangingPunct="0">
              <a:lnSpc>
                <a:spcPct val="100000"/>
              </a:lnSpc>
              <a:spcBef>
                <a:spcPct val="0"/>
              </a:spcBef>
              <a:spcAft>
                <a:spcPct val="0"/>
              </a:spcAft>
              <a:buClrTx/>
              <a:buSzTx/>
              <a:buFontTx/>
              <a:buChar char="•"/>
              <a:tabLst/>
            </a:pPr>
            <a:endParaRPr lang="en-US" sz="1100" dirty="0">
              <a:solidFill>
                <a:srgbClr val="757575"/>
              </a:solidFill>
              <a:latin typeface="IRANSansX Light" pitchFamily="2" charset="-78"/>
              <a:cs typeface="IRANSansX Light"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a-IR" altLang="en-US" sz="1100" b="0" i="0" u="none" strike="noStrike" cap="none" normalizeH="0" baseline="0" dirty="0">
                <a:ln>
                  <a:noFill/>
                </a:ln>
                <a:solidFill>
                  <a:srgbClr val="00B4FF"/>
                </a:solidFill>
                <a:effectLst/>
                <a:latin typeface="IRANSansX Light" pitchFamily="2" charset="-78"/>
                <a:ea typeface="Calibri" panose="020F0502020204030204" pitchFamily="34" charset="0"/>
                <a:cs typeface="IRANSansX Light" pitchFamily="2" charset="-78"/>
              </a:rPr>
              <a:t>مدارک مورد نیاز قبل از جراحی:</a:t>
            </a:r>
            <a:endParaRPr kumimoji="0" lang="en-US" altLang="en-US" sz="1100" b="0" i="0" u="none" strike="noStrike" cap="none" normalizeH="0" baseline="0" dirty="0">
              <a:ln>
                <a:noFill/>
              </a:ln>
              <a:solidFill>
                <a:srgbClr val="00B4FF"/>
              </a:solidFill>
              <a:effectLst/>
              <a:latin typeface="IRANSansX Light" pitchFamily="2" charset="-78"/>
              <a:ea typeface="Calibri" panose="020F0502020204030204" pitchFamily="34" charset="0"/>
              <a:cs typeface="IRANSansX Light"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کورتاژ نیاز به سونوگرافی و تایید پزشک معتمد بیمه گر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فتق شکمی نیاز به سونوگرافی و معاینه حضوری پزشک معتمد بیمه گر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بینی نیاز به سی تی اسکن پارانازال و معاینه حضوری پزشک معتمد بیمه گر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مربوط به رفع عیوب انکساری چشم نیاز به برگه تعیین نمره چشم و معاینه پزشک معتمد بیمه گر قبل از عمل دارد. </a:t>
            </a:r>
            <a:endParaRPr kumimoji="0" lang="en-US"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بای پس و اسلیو معده نیاز به معاینه حضوری و تایید </a:t>
            </a:r>
            <a:r>
              <a:rPr kumimoji="0" lang="en-US"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BMI </a:t>
            </a: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 توسط پزشک معتمد بیمه گر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ماستکتومی نیاز به سونوگرافی یا پاتولوژی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میومکتومی نیاز به سونوگرافی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هرنی نافی و شکمی نیاز به سونوگرافی و تایید پزشک معتمد بیمه گر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بلفاروپلاستی نیاز به معاینه حضوری و تایید توسط پزشک معتمد بیمه گر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استرابیسم چشم نیاز به معاینه حضوری و تایید توسط پزشک معتمد بیمه گر قبل از عمل دارد.</a:t>
            </a:r>
            <a:endParaRPr kumimoji="0" lang="en-US" altLang="en-US" sz="1100" b="0" i="0" u="none" strike="noStrike" cap="none" normalizeH="0" baseline="0" dirty="0">
              <a:ln>
                <a:noFill/>
              </a:ln>
              <a:solidFill>
                <a:srgbClr val="757575"/>
              </a:solidFill>
              <a:effectLst/>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جراحی ماموپلاستی نیاز به معاینه حضوری و تایید توسط پزشک معتم بیمه گر دارد</a:t>
            </a:r>
            <a:endParaRPr kumimoji="0" lang="en-US"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endParaRP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lang="fa-IR" altLang="en-US" sz="1100" dirty="0">
                <a:solidFill>
                  <a:srgbClr val="757575"/>
                </a:solidFill>
                <a:latin typeface="IRANSansX Light" pitchFamily="2" charset="-78"/>
                <a:ea typeface="Calibri" panose="020F0502020204030204" pitchFamily="34" charset="0"/>
                <a:cs typeface="IRANSansX Light" pitchFamily="2" charset="-78"/>
              </a:rPr>
              <a:t>هر نوع عمل جراحی که همپوشانی با زیبایی دارد بایستی قبل از جراحی به پزشک معتمد مراجعه بشه و تایید گرفته بشه.</a:t>
            </a: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شیمی درمانی :تمامی مستندات نشان دهنده بیماری گزارشات اسکن و پاتولوژی ضمیمه باشد و جهت تزریق های شیمی درمانی حتما گواهی تزریق  همراه </a:t>
            </a:r>
          </a:p>
          <a:p>
            <a:pPr marL="171450" marR="0" lvl="0" indent="-171450" algn="r" defTabSz="914400" rtl="1"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a-IR"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فاکتور داروی تزریق شده باشد.</a:t>
            </a:r>
            <a:endParaRPr kumimoji="0" lang="en-US"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100" b="0" i="0" u="none" strike="noStrike" cap="none" normalizeH="0" baseline="0" dirty="0">
                <a:ln>
                  <a:noFill/>
                </a:ln>
                <a:solidFill>
                  <a:srgbClr val="757575"/>
                </a:solidFill>
                <a:effectLst/>
                <a:latin typeface="IRANSansX Light" pitchFamily="2" charset="-78"/>
                <a:ea typeface="Calibri" panose="020F0502020204030204" pitchFamily="34" charset="0"/>
                <a:cs typeface="IRANSansX Light" pitchFamily="2" charset="-78"/>
              </a:rPr>
              <a:t> </a:t>
            </a:r>
          </a:p>
        </p:txBody>
      </p:sp>
      <p:sp>
        <p:nvSpPr>
          <p:cNvPr id="7" name="Rectangle 3">
            <a:extLst>
              <a:ext uri="{FF2B5EF4-FFF2-40B4-BE49-F238E27FC236}">
                <a16:creationId xmlns:a16="http://schemas.microsoft.com/office/drawing/2014/main" id="{E80B457C-D8E0-C190-F463-CE169691096F}"/>
              </a:ext>
            </a:extLst>
          </p:cNvPr>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a:extLst>
              <a:ext uri="{FF2B5EF4-FFF2-40B4-BE49-F238E27FC236}">
                <a16:creationId xmlns:a16="http://schemas.microsoft.com/office/drawing/2014/main" id="{E45A320D-7DA2-0CE9-0F99-0734F027EFE9}"/>
              </a:ext>
            </a:extLst>
          </p:cNvPr>
          <p:cNvSpPr>
            <a:spLocks noChangeArrowheads="1"/>
          </p:cNvSpPr>
          <p:nvPr/>
        </p:nvSpPr>
        <p:spPr bwMode="auto">
          <a:xfrm>
            <a:off x="152400" y="263352"/>
            <a:ext cx="300082"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ar-SA" altLang="en-US" sz="1000" b="0" i="0" u="none" strike="noStrike" cap="none" normalizeH="0" baseline="0" dirty="0">
                <a:ln>
                  <a:noFill/>
                </a:ln>
                <a:solidFill>
                  <a:srgbClr val="595959"/>
                </a:solidFill>
                <a:effectLst/>
                <a:latin typeface="IRANSansX Light" pitchFamily="2" charset="-78"/>
                <a:ea typeface="Calibri" panose="020F0502020204030204" pitchFamily="34" charset="0"/>
                <a:cs typeface="IRANSansX Light" pitchFamily="2" charset="-78"/>
              </a:rPr>
              <a:t>  </a:t>
            </a:r>
            <a:endParaRPr kumimoji="0" lang="en-US" altLang="en-US" sz="1100" b="0" i="0" u="none" strike="noStrike" cap="none" normalizeH="0" baseline="0" dirty="0">
              <a:ln>
                <a:noFill/>
              </a:ln>
              <a:solidFill>
                <a:schemeClr val="tx1"/>
              </a:solidFill>
              <a:effectLst/>
            </a:endParaRPr>
          </a:p>
          <a:p>
            <a:pPr marL="0" marR="0" lvl="0" indent="0" algn="l" defTabSz="914400" rtl="1"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4" name="Rectangle 10">
            <a:extLst>
              <a:ext uri="{FF2B5EF4-FFF2-40B4-BE49-F238E27FC236}">
                <a16:creationId xmlns:a16="http://schemas.microsoft.com/office/drawing/2014/main" id="{A002F867-8221-4E7A-69B7-53F74D05F1DF}"/>
              </a:ext>
            </a:extLst>
          </p:cNvPr>
          <p:cNvSpPr>
            <a:spLocks noChangeArrowheads="1"/>
          </p:cNvSpPr>
          <p:nvPr/>
        </p:nvSpPr>
        <p:spPr bwMode="auto">
          <a:xfrm>
            <a:off x="4309407" y="506155"/>
            <a:ext cx="387798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fa-IR" altLang="en-US" sz="1000" b="0" i="0" u="none" strike="noStrike" cap="none" normalizeH="0" baseline="0" dirty="0">
                <a:ln>
                  <a:noFill/>
                </a:ln>
                <a:solidFill>
                  <a:srgbClr val="595959"/>
                </a:solidFill>
                <a:effectLst/>
                <a:latin typeface="IRANSansX Light" pitchFamily="2" charset="-78"/>
                <a:ea typeface="Calibri" panose="020F0502020204030204" pitchFamily="34" charset="0"/>
                <a:cs typeface="IRANSansX Light" pitchFamily="2" charset="-78"/>
              </a:rPr>
              <a:t>                                              	      		</a:t>
            </a:r>
            <a:endParaRPr kumimoji="0" lang="en-US" altLang="en-US" sz="1100" b="0" i="0" u="none" strike="noStrike" cap="none" normalizeH="0" baseline="0" dirty="0">
              <a:ln>
                <a:noFill/>
              </a:ln>
              <a:solidFill>
                <a:schemeClr val="tx1"/>
              </a:solidFill>
              <a:effectLst/>
            </a:endParaRPr>
          </a:p>
        </p:txBody>
      </p:sp>
      <p:sp>
        <p:nvSpPr>
          <p:cNvPr id="3" name="Rectangle 2">
            <a:extLst>
              <a:ext uri="{FF2B5EF4-FFF2-40B4-BE49-F238E27FC236}">
                <a16:creationId xmlns:a16="http://schemas.microsoft.com/office/drawing/2014/main" id="{28DFE7FD-AF63-4C1A-3DD1-D120655040B3}"/>
              </a:ext>
            </a:extLst>
          </p:cNvPr>
          <p:cNvSpPr/>
          <p:nvPr/>
        </p:nvSpPr>
        <p:spPr>
          <a:xfrm>
            <a:off x="0" y="-1"/>
            <a:ext cx="12192000" cy="68580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fa-IR" sz="1400" dirty="0">
                <a:latin typeface="IRANSansX Light" pitchFamily="2" charset="-78"/>
                <a:cs typeface="IRANSansX Light" pitchFamily="2" charset="-78"/>
              </a:rPr>
              <a:t>مدارک مورد نیاز جهت پرداخت خسارت درمان تکمیلی (بستری)</a:t>
            </a:r>
            <a:endParaRPr lang="en-US" sz="1400" dirty="0"/>
          </a:p>
        </p:txBody>
      </p:sp>
    </p:spTree>
    <p:extLst>
      <p:ext uri="{BB962C8B-B14F-4D97-AF65-F5344CB8AC3E}">
        <p14:creationId xmlns:p14="http://schemas.microsoft.com/office/powerpoint/2010/main" val="1013366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FEEE51E-6B74-A702-3C35-4A9FB76E6292}"/>
              </a:ext>
            </a:extLst>
          </p:cNvPr>
          <p:cNvSpPr/>
          <p:nvPr/>
        </p:nvSpPr>
        <p:spPr>
          <a:xfrm>
            <a:off x="2819400" y="3086100"/>
            <a:ext cx="6096000" cy="685800"/>
          </a:xfrm>
          <a:prstGeom prst="roundRect">
            <a:avLst/>
          </a:prstGeom>
          <a:solidFill>
            <a:srgbClr val="735A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fa-IR" sz="1400" b="1" dirty="0">
              <a:solidFill>
                <a:srgbClr val="D0E3EA"/>
              </a:solidFill>
              <a:effectLst/>
              <a:latin typeface="IRANSansX Light" pitchFamily="2" charset="-78"/>
              <a:ea typeface="Calibri" panose="020F0502020204030204" pitchFamily="34" charset="0"/>
              <a:cs typeface="IRANSansX Light" pitchFamily="2" charset="-78"/>
            </a:endParaRPr>
          </a:p>
          <a:p>
            <a:pPr algn="ctr" rtl="1"/>
            <a:r>
              <a:rPr lang="ar-SA" sz="1400" b="1" dirty="0">
                <a:solidFill>
                  <a:srgbClr val="D0E3EA"/>
                </a:solidFill>
                <a:effectLst/>
                <a:latin typeface="IRANSansX Light" pitchFamily="2" charset="-78"/>
                <a:ea typeface="Calibri" panose="020F0502020204030204" pitchFamily="34" charset="0"/>
                <a:cs typeface="IRANSansX Light" pitchFamily="2" charset="-78"/>
              </a:rPr>
              <a:t>آرامش، وقتی معنا پیدا می‌کند که حمایت همراه شماست</a:t>
            </a:r>
            <a:r>
              <a:rPr lang="en-US" sz="1400" b="1" dirty="0">
                <a:solidFill>
                  <a:srgbClr val="D0E3EA"/>
                </a:solidFill>
                <a:effectLst/>
                <a:latin typeface="IRANSansX Light" pitchFamily="2" charset="-78"/>
                <a:ea typeface="Calibri" panose="020F0502020204030204" pitchFamily="34" charset="0"/>
                <a:cs typeface="IRANSansX Light" pitchFamily="2" charset="-78"/>
              </a:rPr>
              <a:t>.</a:t>
            </a:r>
            <a:endParaRPr lang="en-US" sz="1400" dirty="0">
              <a:solidFill>
                <a:srgbClr val="D0E3EA"/>
              </a:solidFill>
              <a:effectLst/>
              <a:latin typeface="IRANSansX Light" pitchFamily="2" charset="-78"/>
              <a:ea typeface="Calibri" panose="020F0502020204030204" pitchFamily="34" charset="0"/>
              <a:cs typeface="IRANSansX Light" pitchFamily="2" charset="-78"/>
            </a:endParaRPr>
          </a:p>
          <a:p>
            <a:pPr algn="ct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Frame</Template>
  <TotalTime>1568</TotalTime>
  <Words>2293</Words>
  <Application>Microsoft Office PowerPoint</Application>
  <PresentationFormat>Widescreen</PresentationFormat>
  <Paragraphs>240</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Arial</vt:lpstr>
      <vt:lpstr>Calibri</vt:lpstr>
      <vt:lpstr>IRANSansX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 Rahimi</dc:creator>
  <cp:lastModifiedBy>Samane Navazi</cp:lastModifiedBy>
  <cp:revision>300</cp:revision>
  <dcterms:created xsi:type="dcterms:W3CDTF">2025-07-08T06:56:44Z</dcterms:created>
  <dcterms:modified xsi:type="dcterms:W3CDTF">2026-04-21T13:21:58Z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2025-07-07T00:00:00Z</vt:filetime>
  </property>
  <property fmtid="{D5CDD505-2E9C-101B-9397-08002B2CF9AE}" pid="3" name="Creator">
    <vt:lpwstr>Microsoft® PowerPoint® LTSC</vt:lpwstr>
  </property>
  <property fmtid="{D5CDD505-2E9C-101B-9397-08002B2CF9AE}" pid="4" name="LastSaved">
    <vt:filetime>2025-07-08T00:00:00Z</vt:filetime>
  </property>
  <property fmtid="{D5CDD505-2E9C-101B-9397-08002B2CF9AE}" pid="5" name="Producer">
    <vt:lpwstr>Microsoft® PowerPoint® LTSC</vt:lpwstr>
  </property>
</Properties>
</file>